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57" r:id="rId6"/>
    <p:sldId id="258" r:id="rId7"/>
    <p:sldId id="274" r:id="rId8"/>
    <p:sldId id="273" r:id="rId9"/>
    <p:sldId id="259" r:id="rId10"/>
    <p:sldId id="260" r:id="rId11"/>
    <p:sldId id="261" r:id="rId12"/>
    <p:sldId id="262" r:id="rId13"/>
    <p:sldId id="263" r:id="rId14"/>
    <p:sldId id="265" r:id="rId15"/>
    <p:sldId id="264"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8180D-01EE-449A-8F88-A63D9E978808}" name="Shawn Seman" initials="SS" userId="S::sseman@jht.com::79351b98-e4b6-4db9-ac04-13841618df00" providerId="AD"/>
  <p188:author id="{2212618D-3D51-C14A-DB31-FCE2F60D4BAF}" name="Tiffany Lemmo" initials="TL" userId="S::tlemmo@jht.com::d6905c34-9a1c-4feb-81fe-be427dd251b7" providerId="AD"/>
  <p188:author id="{BE718491-1669-8853-4B45-B3EEC24CA192}" name="CHIZEK, JASON A CIV DHRA AFSPC DEOMI/HRC/MDT" initials="JC" userId="S::jason.chizek.1@us.af.mil::4d6f9570-6bd4-410e-b84d-236518758766" providerId="AD"/>
  <p188:author id="{7F710DC4-884B-74EC-4047-F624352DB64A}" name="Shaye Baine" initials="SB" userId="S::sbaine@jht.com::338a8345-7eda-4d9c-9a98-95ca5902a0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68905" autoAdjust="0"/>
  </p:normalViewPr>
  <p:slideViewPr>
    <p:cSldViewPr snapToGrid="0">
      <p:cViewPr varScale="1">
        <p:scale>
          <a:sx n="69" d="100"/>
          <a:sy n="69" d="100"/>
        </p:scale>
        <p:origin x="15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B61F2-DB8D-4AA8-8B30-1B4732A7B045}"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5F703-D5B1-401E-B801-D9DB74280071}" type="slidenum">
              <a:rPr lang="en-US" smtClean="0"/>
              <a:t>‹#›</a:t>
            </a:fld>
            <a:endParaRPr lang="en-US"/>
          </a:p>
        </p:txBody>
      </p:sp>
    </p:spTree>
    <p:extLst>
      <p:ext uri="{BB962C8B-B14F-4D97-AF65-F5344CB8AC3E}">
        <p14:creationId xmlns:p14="http://schemas.microsoft.com/office/powerpoint/2010/main" val="394590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80/07418825.2013.78120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us/blog/what-we-really-want-in-a-leader/202102/why-diversity-without-inclusion-is-worthle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oi.org/10.1177/0011000011403" TargetMode="External"/><Relationship Id="rId3" Type="http://schemas.openxmlformats.org/officeDocument/2006/relationships/hyperlink" Target="https://doi.org/10.1111/puar.13464" TargetMode="External"/><Relationship Id="rId7" Type="http://schemas.openxmlformats.org/officeDocument/2006/relationships/hyperlink" Target="https://www.psychologytoday.com/us/blog/what-we-really-want-in-a-leader/202102/why-diversity-without-inclusion-is-worthles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oi.org/10.1016/j.amepre.2014.08.013" TargetMode="External"/><Relationship Id="rId5" Type="http://schemas.openxmlformats.org/officeDocument/2006/relationships/hyperlink" Target="https://doi.org/10.1080/07418825.2013.781205" TargetMode="External"/><Relationship Id="rId4" Type="http://schemas.openxmlformats.org/officeDocument/2006/relationships/hyperlink" Target="https://doi.org/10.1080/08995605.2020.175414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U.S. Equal Employment Opportunity Commission. (n.d.). </a:t>
            </a:r>
            <a:r>
              <a:rPr lang="en-US" i="1" dirty="0">
                <a:effectLst/>
              </a:rPr>
              <a:t>What is employment discrimination?</a:t>
            </a:r>
            <a:r>
              <a:rPr lang="en-US" dirty="0">
                <a:effectLst/>
              </a:rPr>
              <a:t>. US EEOC. https://www.eeoc.gov/youth/what-employment-discrimination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3</a:t>
            </a:fld>
            <a:endParaRPr lang="en-US"/>
          </a:p>
        </p:txBody>
      </p:sp>
    </p:spTree>
    <p:extLst>
      <p:ext uri="{BB962C8B-B14F-4D97-AF65-F5344CB8AC3E}">
        <p14:creationId xmlns:p14="http://schemas.microsoft.com/office/powerpoint/2010/main" val="393313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prevention strategies for racial discrimination, see the strategies sheet for racial discrimination in the DEOMI toolkit.</a:t>
            </a:r>
          </a:p>
        </p:txBody>
      </p:sp>
      <p:sp>
        <p:nvSpPr>
          <p:cNvPr id="4" name="Slide Number Placeholder 3"/>
          <p:cNvSpPr>
            <a:spLocks noGrp="1"/>
          </p:cNvSpPr>
          <p:nvPr>
            <p:ph type="sldNum" sz="quarter" idx="5"/>
          </p:nvPr>
        </p:nvSpPr>
        <p:spPr/>
        <p:txBody>
          <a:bodyPr/>
          <a:lstStyle/>
          <a:p>
            <a:fld id="{60D5F703-D5B1-401E-B801-D9DB74280071}" type="slidenum">
              <a:rPr lang="en-US" smtClean="0"/>
              <a:t>16</a:t>
            </a:fld>
            <a:endParaRPr lang="en-US"/>
          </a:p>
        </p:txBody>
      </p:sp>
    </p:spTree>
    <p:extLst>
      <p:ext uri="{BB962C8B-B14F-4D97-AF65-F5344CB8AC3E}">
        <p14:creationId xmlns:p14="http://schemas.microsoft.com/office/powerpoint/2010/main" val="358567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17</a:t>
            </a:fld>
            <a:endParaRPr lang="en-US"/>
          </a:p>
        </p:txBody>
      </p:sp>
    </p:spTree>
    <p:extLst>
      <p:ext uri="{BB962C8B-B14F-4D97-AF65-F5344CB8AC3E}">
        <p14:creationId xmlns:p14="http://schemas.microsoft.com/office/powerpoint/2010/main" val="2341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U.S. Equal Employment Opportunity Commission. (n.d.). </a:t>
            </a:r>
            <a:r>
              <a:rPr lang="en-US" i="1" dirty="0">
                <a:effectLst/>
              </a:rPr>
              <a:t>What is employment discrimination?</a:t>
            </a:r>
            <a:r>
              <a:rPr lang="en-US" dirty="0">
                <a:effectLst/>
              </a:rPr>
              <a:t>. US EEOC. https://www.eeoc.gov/youth/what-employment-discrimination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4</a:t>
            </a:fld>
            <a:endParaRPr lang="en-US"/>
          </a:p>
        </p:txBody>
      </p:sp>
    </p:spTree>
    <p:extLst>
      <p:ext uri="{BB962C8B-B14F-4D97-AF65-F5344CB8AC3E}">
        <p14:creationId xmlns:p14="http://schemas.microsoft.com/office/powerpoint/2010/main" val="304513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D5F703-D5B1-401E-B801-D9DB74280071}" type="slidenum">
              <a:rPr lang="en-US" smtClean="0"/>
              <a:t>6</a:t>
            </a:fld>
            <a:endParaRPr lang="en-US"/>
          </a:p>
        </p:txBody>
      </p:sp>
    </p:spTree>
    <p:extLst>
      <p:ext uri="{BB962C8B-B14F-4D97-AF65-F5344CB8AC3E}">
        <p14:creationId xmlns:p14="http://schemas.microsoft.com/office/powerpoint/2010/main" val="344234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three will be explained further on the following slides</a:t>
            </a:r>
          </a:p>
        </p:txBody>
      </p:sp>
      <p:sp>
        <p:nvSpPr>
          <p:cNvPr id="4" name="Slide Number Placeholder 3"/>
          <p:cNvSpPr>
            <a:spLocks noGrp="1"/>
          </p:cNvSpPr>
          <p:nvPr>
            <p:ph type="sldNum" sz="quarter" idx="5"/>
          </p:nvPr>
        </p:nvSpPr>
        <p:spPr/>
        <p:txBody>
          <a:bodyPr/>
          <a:lstStyle/>
          <a:p>
            <a:fld id="{60D5F703-D5B1-401E-B801-D9DB74280071}" type="slidenum">
              <a:rPr lang="en-US" smtClean="0"/>
              <a:t>7</a:t>
            </a:fld>
            <a:endParaRPr lang="en-US"/>
          </a:p>
        </p:txBody>
      </p:sp>
    </p:spTree>
    <p:extLst>
      <p:ext uri="{BB962C8B-B14F-4D97-AF65-F5344CB8AC3E}">
        <p14:creationId xmlns:p14="http://schemas.microsoft.com/office/powerpoint/2010/main" val="236307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Burt, C. H., &amp; Simons, R. L. (2015). Interpersonal racial discrimination, ethnic-racial socialization, and offending: Risk and resilience among African American females.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Justice Quarterly</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532–570. </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https://doi.org/10.1080/07418825.2013.781205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8</a:t>
            </a:fld>
            <a:endParaRPr lang="en-US"/>
          </a:p>
        </p:txBody>
      </p:sp>
    </p:spTree>
    <p:extLst>
      <p:ext uri="{BB962C8B-B14F-4D97-AF65-F5344CB8AC3E}">
        <p14:creationId xmlns:p14="http://schemas.microsoft.com/office/powerpoint/2010/main" val="250369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Dust, S. (2021). Why diversity without inclusion is worthless.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Psychology Today</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https://www.psychologytoday.com/us/blog/what-we-really-want-in-a-leader/202102/why-diversity-without-inclusion-is-worthless</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9</a:t>
            </a:fld>
            <a:endParaRPr lang="en-US"/>
          </a:p>
        </p:txBody>
      </p:sp>
    </p:spTree>
    <p:extLst>
      <p:ext uri="{BB962C8B-B14F-4D97-AF65-F5344CB8AC3E}">
        <p14:creationId xmlns:p14="http://schemas.microsoft.com/office/powerpoint/2010/main" val="373556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Payne, B. K. (2005). Conceptualizing control in social cognition: How executive functioning modulates the expression of automatic stereotyping.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Personality and Social Psychology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89</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488–503. https://doi.org/10.1037/0022-3514.89.4.488</a:t>
            </a:r>
          </a:p>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10</a:t>
            </a:fld>
            <a:endParaRPr lang="en-US"/>
          </a:p>
        </p:txBody>
      </p:sp>
    </p:spTree>
    <p:extLst>
      <p:ext uri="{BB962C8B-B14F-4D97-AF65-F5344CB8AC3E}">
        <p14:creationId xmlns:p14="http://schemas.microsoft.com/office/powerpoint/2010/main" val="410320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Bergman, M. E., Palmieri, P. A., </a:t>
            </a:r>
            <a:r>
              <a:rPr lang="en-US"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Drasgow</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 &amp; Ormerod, A. J. (2012). Racial/ethnic harassment and discrimination, its antecedents, and its effect on job-related outcomes.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Occupational Health Psychology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65–78. https://doi.org/10.1037/a0026430 </a:t>
            </a:r>
          </a:p>
          <a:p>
            <a:pPr marL="342900" indent="-342900">
              <a:buFont typeface="+mj-lt"/>
              <a:buAutoNum type="arabicPeriod"/>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Breslin, R. A., Daniel, S., &amp; </a:t>
            </a:r>
            <a:r>
              <a:rPr lang="en-US"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Hylton</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 (2022). Black women in the military: Prevalence, characteristics, and correlates of sexual harassment.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Public Administration Review</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410–419.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https://doi.org/10.1111/puar.13464</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Brown, T. A. R.,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Ratwani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 L., Key-Roberts, M. J., Simmons, M. J.,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Toumbeva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 H., &amp; Nishii, L. H. (2020). Contextualizing inclusion: Developing a framework and measure for a military context.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Military Psychology</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313–328. </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https://doi.org/10.1080/08995605.2020.1754147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Burt, C. H., &amp; Simons, R. L. (2015). Interpersonal racial discrimination, ethnic-racial socialization, and offending: Risk and resilience among African American females.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Justice Quarterly</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532–570. </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https://doi.org/10.1080/07418825.2013.781205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Chavez, L. J., Ornelas, I. J., Lyles, C. R., &amp; Williams, E. C. (2015). Racial/ethnic workplace discrimination: Association with tobacco and alcohol use.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American Journal of Preventive Medicine</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48</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42–49.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https://doi.org/10.1016/j.amepre.2014.08.013</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Dust, S. (2021). Why diversity without inclusion is worthless.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Psychology Today</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https://www.psychologytoday.com/us/blog/what-we-really-want-in-a-leader/202102/why-diversity-without-inclusion-is-worthless</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buFont typeface="+mj-lt"/>
              <a:buAutoNum type="arabicPeriod"/>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Lee, D. L., &amp; </a:t>
            </a:r>
            <a:r>
              <a:rPr lang="en-US"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Ahn</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 (2012). Discrimination against Latina/</a:t>
            </a:r>
            <a:r>
              <a:rPr lang="en-US"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meta-analysis of individual-level resources and outcomes.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Counseling Psychologist</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28–65.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https://doi.org/10.1177/0011000011403</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Lewis, T. T., Cogburn, C. D., &amp; Williams, D. R. (2015). Self-reported experiences of discrimination and health: Scientific advances, ongoing controversies, and emerging issues.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Annual Review of Clinical Psychology</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407–440. https://doi.org/10.1146/annurev-clinpsy-032814-112728</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Low, K. S. D., Radhakrishnan, P., Schneider, K. T., &amp; Rounds, J. (2007). The experiences of bystanders of workplace ethnic harassment.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Applied Social Psychology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2261–2297. https://doi.org/10.1111/j.1559-1816.2007. 00258.x </a:t>
            </a:r>
          </a:p>
          <a:p>
            <a:pPr marL="342900" indent="-342900">
              <a:buFont typeface="+mj-lt"/>
              <a:buAutoNum type="arabicPeriod"/>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Payne, B. K. (2005). Conceptualizing control in social cognition: How executive functioning modulates the expression of automatic stereotyping.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Personality and Social Psychology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89</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488–503. https://doi.org/10.1037/0022-3514.89.4.488</a:t>
            </a:r>
          </a:p>
        </p:txBody>
      </p:sp>
      <p:sp>
        <p:nvSpPr>
          <p:cNvPr id="4" name="Slide Number Placeholder 3"/>
          <p:cNvSpPr>
            <a:spLocks noGrp="1"/>
          </p:cNvSpPr>
          <p:nvPr>
            <p:ph type="sldNum" sz="quarter" idx="5"/>
          </p:nvPr>
        </p:nvSpPr>
        <p:spPr/>
        <p:txBody>
          <a:bodyPr/>
          <a:lstStyle/>
          <a:p>
            <a:fld id="{60D5F703-D5B1-401E-B801-D9DB74280071}" type="slidenum">
              <a:rPr lang="en-US" smtClean="0"/>
              <a:t>11</a:t>
            </a:fld>
            <a:endParaRPr lang="en-US"/>
          </a:p>
        </p:txBody>
      </p:sp>
    </p:spTree>
    <p:extLst>
      <p:ext uri="{BB962C8B-B14F-4D97-AF65-F5344CB8AC3E}">
        <p14:creationId xmlns:p14="http://schemas.microsoft.com/office/powerpoint/2010/main" val="408736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Race discrimination is less likely to occur when these factors are in place. Individuals who practice empathy, perspective taking, and cultural competence are less likely to discriminate or harass.</a:t>
            </a:r>
          </a:p>
          <a:p>
            <a:r>
              <a:rPr lang="en-US" dirty="0"/>
              <a:t>When an organization or environment has comprehensive diversity and inclusion practices, employees will feel included and less likely to discriminate because everyone is viewed as valuable. Also, any discrimination that does occur would be dealt with and serve as an example of why it shouldn’t happen again.</a:t>
            </a:r>
          </a:p>
          <a:p>
            <a:r>
              <a:rPr lang="en-US" dirty="0"/>
              <a:t>Everyone is responsible for preventing discrimination. Ensuring that leaders are accountable for all discrimination events requires leaders to ensure that their environments are discrimination free.</a:t>
            </a:r>
          </a:p>
          <a:p>
            <a:r>
              <a:rPr lang="en-US" dirty="0"/>
              <a:t>Diverse leadership teams allow a multitude of perspectives to participate in decision making processes. Having multiple perspectives ensures that actions and policies do not discriminate against minority members of the team/group.</a:t>
            </a:r>
          </a:p>
        </p:txBody>
      </p:sp>
      <p:sp>
        <p:nvSpPr>
          <p:cNvPr id="4" name="Slide Number Placeholder 3"/>
          <p:cNvSpPr>
            <a:spLocks noGrp="1"/>
          </p:cNvSpPr>
          <p:nvPr>
            <p:ph type="sldNum" sz="quarter" idx="5"/>
          </p:nvPr>
        </p:nvSpPr>
        <p:spPr/>
        <p:txBody>
          <a:bodyPr/>
          <a:lstStyle/>
          <a:p>
            <a:fld id="{60D5F703-D5B1-401E-B801-D9DB74280071}" type="slidenum">
              <a:rPr lang="en-US" smtClean="0"/>
              <a:t>12</a:t>
            </a:fld>
            <a:endParaRPr lang="en-US"/>
          </a:p>
        </p:txBody>
      </p:sp>
    </p:spTree>
    <p:extLst>
      <p:ext uri="{BB962C8B-B14F-4D97-AF65-F5344CB8AC3E}">
        <p14:creationId xmlns:p14="http://schemas.microsoft.com/office/powerpoint/2010/main" val="563105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557-26CC-41A4-9E5D-C12E7A0F9226}"/>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2151F1-3FE9-426C-90DA-E32DFC06688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5390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CAE2-9D33-4B9A-91D7-D29B1A01E9A4}"/>
              </a:ext>
            </a:extLst>
          </p:cNvPr>
          <p:cNvSpPr>
            <a:spLocks noGrp="1"/>
          </p:cNvSpPr>
          <p:nvPr>
            <p:ph type="title"/>
          </p:nvPr>
        </p:nvSpPr>
        <p:spPr>
          <a:xfrm>
            <a:off x="0" y="0"/>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706E39-3377-4ED5-82E5-DFF231811A68}"/>
              </a:ext>
            </a:extLst>
          </p:cNvPr>
          <p:cNvSpPr>
            <a:spLocks noGrp="1"/>
          </p:cNvSpPr>
          <p:nvPr>
            <p:ph idx="1"/>
          </p:nvPr>
        </p:nvSpPr>
        <p:spPr>
          <a:xfrm>
            <a:off x="5183188" y="2049462"/>
            <a:ext cx="6172200" cy="381158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4C3ABD8-D373-4938-8A70-D9655EF83BAA}"/>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889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7BF8-80F6-4FF4-AE1C-0F870D055A20}"/>
              </a:ext>
            </a:extLst>
          </p:cNvPr>
          <p:cNvSpPr>
            <a:spLocks noGrp="1"/>
          </p:cNvSpPr>
          <p:nvPr>
            <p:ph type="title"/>
          </p:nvPr>
        </p:nvSpPr>
        <p:spPr>
          <a:xfrm>
            <a:off x="0" y="-4618"/>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8E7A423-40DA-4CFC-9AD2-7E8801192FDA}"/>
              </a:ext>
            </a:extLst>
          </p:cNvPr>
          <p:cNvSpPr>
            <a:spLocks noGrp="1"/>
          </p:cNvSpPr>
          <p:nvPr>
            <p:ph type="pic" idx="1"/>
          </p:nvPr>
        </p:nvSpPr>
        <p:spPr>
          <a:xfrm>
            <a:off x="5180012" y="1782618"/>
            <a:ext cx="6172200" cy="4086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FD99DE-D2D7-4CCF-B775-B09D56DAC2B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810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C1AE-DE0F-433D-934C-7695077905E8}"/>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F54288B-AB62-4E64-A49F-07EF242CA8FE}"/>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10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1AF9-B594-4F4C-A478-A3E3B37B60FD}"/>
              </a:ext>
            </a:extLst>
          </p:cNvPr>
          <p:cNvSpPr>
            <a:spLocks noGrp="1"/>
          </p:cNvSpPr>
          <p:nvPr>
            <p:ph type="title"/>
          </p:nvPr>
        </p:nvSpPr>
        <p:spPr>
          <a:xfrm>
            <a:off x="838200" y="31894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5919D27-5DCE-4677-8F34-A20DFADBB0B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007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6ACE-9CDF-4363-B258-05247D19847D}"/>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16CFBE-4529-4A8E-A22D-2C5DE2A99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29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13B5-978D-4872-818B-2A29E6D99DBF}"/>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284C05F-95BA-413F-B2D7-BA4E63C3189E}"/>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173AB-AA3E-459F-BB02-22D68E2B38EA}"/>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63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3C6-4BF1-4DAF-B49B-99AAB0799CAB}"/>
              </a:ext>
            </a:extLst>
          </p:cNvPr>
          <p:cNvSpPr>
            <a:spLocks noGrp="1"/>
          </p:cNvSpPr>
          <p:nvPr>
            <p:ph type="title"/>
          </p:nvPr>
        </p:nvSpPr>
        <p:spPr>
          <a:xfrm>
            <a:off x="839788" y="36512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BD14EDF-D3A7-43DF-A0D1-E51B99A59488}"/>
              </a:ext>
            </a:extLst>
          </p:cNvPr>
          <p:cNvSpPr>
            <a:spLocks noGrp="1"/>
          </p:cNvSpPr>
          <p:nvPr>
            <p:ph type="body" idx="1"/>
          </p:nvPr>
        </p:nvSpPr>
        <p:spPr>
          <a:xfrm>
            <a:off x="839788" y="1681163"/>
            <a:ext cx="5157787"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78BAF-1626-4BC5-A40C-76B42DD8ED1B}"/>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EE14AD-C11A-4689-9A00-39699374D5B2}"/>
              </a:ext>
            </a:extLst>
          </p:cNvPr>
          <p:cNvSpPr>
            <a:spLocks noGrp="1"/>
          </p:cNvSpPr>
          <p:nvPr>
            <p:ph type="body" sz="quarter" idx="3"/>
          </p:nvPr>
        </p:nvSpPr>
        <p:spPr>
          <a:xfrm>
            <a:off x="6172200" y="1681163"/>
            <a:ext cx="5183188"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79F4C-CDBF-4DD3-9C56-8D09169013DA}"/>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9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F4FE-8F11-4391-A46F-90010051D0F2}"/>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0187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Right Image Title and Text">
    <p:bg>
      <p:bgPr>
        <a:blipFill dpi="0" rotWithShape="1">
          <a:blip r:embed="rId2">
            <a:lum/>
          </a:blip>
          <a:srcRect/>
          <a:stretch>
            <a:fillRect l="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3612898" y="-3526812"/>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1673262" y="-174015"/>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678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eft Image Title and Text">
    <p:bg>
      <p:bgPr>
        <a:blipFill dpi="0" rotWithShape="1">
          <a:blip r:embed="rId2">
            <a:lum/>
          </a:blip>
          <a:srcRect/>
          <a:stretch>
            <a:fillRect r="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7409043" y="-3452921"/>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5469406" y="-137068"/>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307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b="7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92853-2F85-4BCF-8C64-1BB9CC847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DFA4E-9DA2-44DC-9CA5-5491078DF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398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DAD4-A11D-4F9A-85E4-FFD7FA02F2A8}"/>
              </a:ext>
            </a:extLst>
          </p:cNvPr>
          <p:cNvSpPr>
            <a:spLocks noGrp="1"/>
          </p:cNvSpPr>
          <p:nvPr>
            <p:ph type="ctrTitle"/>
          </p:nvPr>
        </p:nvSpPr>
        <p:spPr/>
        <p:txBody>
          <a:bodyPr/>
          <a:lstStyle/>
          <a:p>
            <a:r>
              <a:rPr lang="en-US" dirty="0"/>
              <a:t>Understanding Racial Discrimination</a:t>
            </a:r>
          </a:p>
        </p:txBody>
      </p:sp>
      <p:sp>
        <p:nvSpPr>
          <p:cNvPr id="3" name="Subtitle 2">
            <a:extLst>
              <a:ext uri="{FF2B5EF4-FFF2-40B4-BE49-F238E27FC236}">
                <a16:creationId xmlns:a16="http://schemas.microsoft.com/office/drawing/2014/main" id="{72A0AA0E-1B22-40F9-8EA3-2D2046E73C02}"/>
              </a:ext>
            </a:extLst>
          </p:cNvPr>
          <p:cNvSpPr>
            <a:spLocks noGrp="1"/>
          </p:cNvSpPr>
          <p:nvPr>
            <p:ph type="subTitle" idx="1"/>
          </p:nvPr>
        </p:nvSpPr>
        <p:spPr/>
        <p:txBody>
          <a:bodyPr/>
          <a:lstStyle/>
          <a:p>
            <a:r>
              <a:rPr lang="en-US" dirty="0"/>
              <a:t>An Overview of Definitions, Impacts, and Prevention</a:t>
            </a:r>
          </a:p>
        </p:txBody>
      </p:sp>
    </p:spTree>
    <p:extLst>
      <p:ext uri="{BB962C8B-B14F-4D97-AF65-F5344CB8AC3E}">
        <p14:creationId xmlns:p14="http://schemas.microsoft.com/office/powerpoint/2010/main" val="6693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6FA5-771E-4892-9BC2-437B80FDC6E7}"/>
              </a:ext>
            </a:extLst>
          </p:cNvPr>
          <p:cNvSpPr>
            <a:spLocks noGrp="1"/>
          </p:cNvSpPr>
          <p:nvPr>
            <p:ph type="title"/>
          </p:nvPr>
        </p:nvSpPr>
        <p:spPr/>
        <p:txBody>
          <a:bodyPr/>
          <a:lstStyle/>
          <a:p>
            <a:r>
              <a:rPr lang="en-US" dirty="0"/>
              <a:t>Executive Control</a:t>
            </a:r>
          </a:p>
        </p:txBody>
      </p:sp>
      <p:sp>
        <p:nvSpPr>
          <p:cNvPr id="3" name="Content Placeholder 2">
            <a:extLst>
              <a:ext uri="{FF2B5EF4-FFF2-40B4-BE49-F238E27FC236}">
                <a16:creationId xmlns:a16="http://schemas.microsoft.com/office/drawing/2014/main" id="{367A46B6-8FEE-40BB-B669-F13384B81970}"/>
              </a:ext>
            </a:extLst>
          </p:cNvPr>
          <p:cNvSpPr>
            <a:spLocks noGrp="1"/>
          </p:cNvSpPr>
          <p:nvPr>
            <p:ph idx="1"/>
          </p:nvPr>
        </p:nvSpPr>
        <p:spPr>
          <a:xfrm>
            <a:off x="838200" y="1825625"/>
            <a:ext cx="10993582" cy="4351338"/>
          </a:xfrm>
        </p:spPr>
        <p:txBody>
          <a:bodyPr vert="horz" lIns="91440" tIns="45720" rIns="91440" bIns="45720" rtlCol="0" anchor="t">
            <a:normAutofit lnSpcReduction="10000"/>
          </a:bodyPr>
          <a:lstStyle/>
          <a:p>
            <a:r>
              <a:rPr lang="en-US" dirty="0"/>
              <a:t>Executive control is the concept on how the brain categorizes and responds to new information</a:t>
            </a:r>
          </a:p>
          <a:p>
            <a:r>
              <a:rPr lang="en-US" dirty="0"/>
              <a:t>Low executive control happens in high-stress environments, like combat, where incoming information needs to be processed quickly</a:t>
            </a:r>
          </a:p>
          <a:p>
            <a:pPr lvl="1"/>
            <a:r>
              <a:rPr lang="en-US" sz="2800" dirty="0"/>
              <a:t>The brain use stereotyping to process information as quickly as possible, even if it is sometimes inaccurate</a:t>
            </a:r>
          </a:p>
          <a:p>
            <a:pPr lvl="1"/>
            <a:r>
              <a:rPr lang="en-US" sz="2800" dirty="0">
                <a:latin typeface="Arial"/>
                <a:cs typeface="Arial"/>
              </a:rPr>
              <a:t>High-stress environments can increase discrimination because of stereotyping</a:t>
            </a:r>
          </a:p>
          <a:p>
            <a:r>
              <a:rPr lang="en-US" dirty="0"/>
              <a:t>High executive control is achieved through mindfulness, thoughtfulness, and slow (deliberate) thinking</a:t>
            </a:r>
          </a:p>
        </p:txBody>
      </p:sp>
    </p:spTree>
    <p:extLst>
      <p:ext uri="{BB962C8B-B14F-4D97-AF65-F5344CB8AC3E}">
        <p14:creationId xmlns:p14="http://schemas.microsoft.com/office/powerpoint/2010/main" val="97300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F3C0-FE0A-4D18-9079-24EE5FA7708A}"/>
              </a:ext>
            </a:extLst>
          </p:cNvPr>
          <p:cNvSpPr>
            <a:spLocks noGrp="1"/>
          </p:cNvSpPr>
          <p:nvPr>
            <p:ph type="title"/>
          </p:nvPr>
        </p:nvSpPr>
        <p:spPr/>
        <p:txBody>
          <a:bodyPr/>
          <a:lstStyle/>
          <a:p>
            <a:r>
              <a:rPr lang="en-US" dirty="0"/>
              <a:t>Impacts of Racial Discrimination</a:t>
            </a:r>
          </a:p>
        </p:txBody>
      </p:sp>
      <p:graphicFrame>
        <p:nvGraphicFramePr>
          <p:cNvPr id="3" name="Table 8">
            <a:extLst>
              <a:ext uri="{FF2B5EF4-FFF2-40B4-BE49-F238E27FC236}">
                <a16:creationId xmlns:a16="http://schemas.microsoft.com/office/drawing/2014/main" id="{0499E4E5-0804-40E7-947B-E064D835EE9F}"/>
              </a:ext>
            </a:extLst>
          </p:cNvPr>
          <p:cNvGraphicFramePr>
            <a:graphicFrameLocks noGrp="1"/>
          </p:cNvGraphicFramePr>
          <p:nvPr>
            <p:extLst>
              <p:ext uri="{D42A27DB-BD31-4B8C-83A1-F6EECF244321}">
                <p14:modId xmlns:p14="http://schemas.microsoft.com/office/powerpoint/2010/main" val="3533798605"/>
              </p:ext>
            </p:extLst>
          </p:nvPr>
        </p:nvGraphicFramePr>
        <p:xfrm>
          <a:off x="362952" y="1690689"/>
          <a:ext cx="11466095" cy="4693920"/>
        </p:xfrm>
        <a:graphic>
          <a:graphicData uri="http://schemas.openxmlformats.org/drawingml/2006/table">
            <a:tbl>
              <a:tblPr firstRow="1" bandRow="1">
                <a:tableStyleId>{5C22544A-7EE6-4342-B048-85BDC9FD1C3A}</a:tableStyleId>
              </a:tblPr>
              <a:tblGrid>
                <a:gridCol w="4247148">
                  <a:extLst>
                    <a:ext uri="{9D8B030D-6E8A-4147-A177-3AD203B41FA5}">
                      <a16:colId xmlns:a16="http://schemas.microsoft.com/office/drawing/2014/main" val="820107014"/>
                    </a:ext>
                  </a:extLst>
                </a:gridCol>
                <a:gridCol w="4271210">
                  <a:extLst>
                    <a:ext uri="{9D8B030D-6E8A-4147-A177-3AD203B41FA5}">
                      <a16:colId xmlns:a16="http://schemas.microsoft.com/office/drawing/2014/main" val="4175318461"/>
                    </a:ext>
                  </a:extLst>
                </a:gridCol>
                <a:gridCol w="2947737">
                  <a:extLst>
                    <a:ext uri="{9D8B030D-6E8A-4147-A177-3AD203B41FA5}">
                      <a16:colId xmlns:a16="http://schemas.microsoft.com/office/drawing/2014/main" val="1020673860"/>
                    </a:ext>
                  </a:extLst>
                </a:gridCol>
              </a:tblGrid>
              <a:tr h="443349">
                <a:tc>
                  <a:txBody>
                    <a:bodyPr/>
                    <a:lstStyle/>
                    <a:p>
                      <a:r>
                        <a:rPr lang="en-US" sz="2600" dirty="0">
                          <a:solidFill>
                            <a:schemeClr val="bg1"/>
                          </a:solidFill>
                        </a:rPr>
                        <a:t>Targets</a:t>
                      </a:r>
                    </a:p>
                  </a:txBody>
                  <a:tcPr/>
                </a:tc>
                <a:tc>
                  <a:txBody>
                    <a:bodyPr/>
                    <a:lstStyle/>
                    <a:p>
                      <a:r>
                        <a:rPr lang="en-US" sz="2600" dirty="0">
                          <a:solidFill>
                            <a:schemeClr val="bg1"/>
                          </a:solidFill>
                        </a:rPr>
                        <a:t>Bystanders</a:t>
                      </a:r>
                    </a:p>
                  </a:txBody>
                  <a:tcPr/>
                </a:tc>
                <a:tc>
                  <a:txBody>
                    <a:bodyPr/>
                    <a:lstStyle/>
                    <a:p>
                      <a:r>
                        <a:rPr lang="en-US" sz="2600" dirty="0">
                          <a:solidFill>
                            <a:schemeClr val="bg1"/>
                          </a:solidFill>
                        </a:rPr>
                        <a:t>Organizations</a:t>
                      </a:r>
                    </a:p>
                  </a:txBody>
                  <a:tcPr/>
                </a:tc>
                <a:extLst>
                  <a:ext uri="{0D108BD9-81ED-4DB2-BD59-A6C34878D82A}">
                    <a16:rowId xmlns:a16="http://schemas.microsoft.com/office/drawing/2014/main" val="2240786278"/>
                  </a:ext>
                </a:extLst>
              </a:tr>
              <a:tr h="8680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2600" dirty="0">
                          <a:solidFill>
                            <a:schemeClr val="tx1"/>
                          </a:solidFill>
                        </a:rPr>
                        <a:t>Decreased trust in peers &amp; leadership</a:t>
                      </a:r>
                      <a:endParaRPr lang="en-US" sz="2600" baseline="30000" dirty="0">
                        <a:solidFill>
                          <a:schemeClr val="tx1"/>
                        </a:solidFill>
                      </a:endParaRPr>
                    </a:p>
                  </a:txBody>
                  <a:tcPr/>
                </a:tc>
                <a:tc>
                  <a:txBody>
                    <a:bodyPr/>
                    <a:lstStyle/>
                    <a:p>
                      <a:r>
                        <a:rPr lang="en-US" sz="2600" dirty="0">
                          <a:solidFill>
                            <a:schemeClr val="tx1"/>
                          </a:solidFill>
                        </a:rPr>
                        <a:t>Low satisfaction with job/ coworkers/ supervisors</a:t>
                      </a:r>
                      <a:endParaRPr lang="en-US" sz="2600" baseline="30000" dirty="0">
                        <a:solidFill>
                          <a:schemeClr val="tx1"/>
                        </a:solidFill>
                      </a:endParaRPr>
                    </a:p>
                  </a:txBody>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2600" dirty="0">
                          <a:solidFill>
                            <a:schemeClr val="tx1"/>
                          </a:solidFill>
                        </a:rPr>
                        <a:t>Decreased trust in the organization</a:t>
                      </a:r>
                      <a:endParaRPr lang="en-US" sz="2600" baseline="30000" dirty="0">
                        <a:solidFill>
                          <a:schemeClr val="tx1"/>
                        </a:solidFill>
                      </a:endParaRPr>
                    </a:p>
                  </a:txBody>
                  <a:tcPr/>
                </a:tc>
                <a:extLst>
                  <a:ext uri="{0D108BD9-81ED-4DB2-BD59-A6C34878D82A}">
                    <a16:rowId xmlns:a16="http://schemas.microsoft.com/office/drawing/2014/main" val="4119535963"/>
                  </a:ext>
                </a:extLst>
              </a:tr>
              <a:tr h="433137">
                <a:tc>
                  <a:txBody>
                    <a:bodyPr/>
                    <a:lstStyle/>
                    <a:p>
                      <a:r>
                        <a:rPr lang="en-US" sz="2600" dirty="0">
                          <a:solidFill>
                            <a:schemeClr val="tx1"/>
                          </a:solidFill>
                        </a:rPr>
                        <a:t>Anxiety</a:t>
                      </a:r>
                      <a:endParaRPr lang="en-US" sz="2600" baseline="30000" dirty="0">
                        <a:solidFill>
                          <a:schemeClr val="tx1"/>
                        </a:solidFill>
                      </a:endParaRPr>
                    </a:p>
                  </a:txBody>
                  <a:tcPr/>
                </a:tc>
                <a:tc>
                  <a:txBody>
                    <a:bodyPr/>
                    <a:lstStyle/>
                    <a:p>
                      <a:r>
                        <a:rPr lang="en-US" sz="2600" dirty="0">
                          <a:solidFill>
                            <a:schemeClr val="tx1"/>
                          </a:solidFill>
                        </a:rPr>
                        <a:t>Low self-esteem</a:t>
                      </a:r>
                      <a:endParaRPr lang="en-US" sz="2600" baseline="30000" dirty="0">
                        <a:solidFill>
                          <a:schemeClr val="tx1"/>
                        </a:solidFill>
                      </a:endParaRPr>
                    </a:p>
                  </a:txBody>
                  <a:tcPr/>
                </a:tc>
                <a:tc>
                  <a:txBody>
                    <a:bodyPr/>
                    <a:lstStyle/>
                    <a:p>
                      <a:r>
                        <a:rPr lang="en-US" sz="2600" dirty="0">
                          <a:solidFill>
                            <a:schemeClr val="tx1"/>
                          </a:solidFill>
                        </a:rPr>
                        <a:t>Decreased morale</a:t>
                      </a:r>
                      <a:endParaRPr lang="en-US" sz="2600" baseline="30000" dirty="0">
                        <a:solidFill>
                          <a:schemeClr val="tx1"/>
                        </a:solidFill>
                      </a:endParaRPr>
                    </a:p>
                  </a:txBody>
                  <a:tcPr/>
                </a:tc>
                <a:extLst>
                  <a:ext uri="{0D108BD9-81ED-4DB2-BD59-A6C34878D82A}">
                    <a16:rowId xmlns:a16="http://schemas.microsoft.com/office/drawing/2014/main" val="2095244824"/>
                  </a:ext>
                </a:extLst>
              </a:tr>
              <a:tr h="451026">
                <a:tc>
                  <a:txBody>
                    <a:bodyPr/>
                    <a:lstStyle/>
                    <a:p>
                      <a:r>
                        <a:rPr lang="en-US" sz="2600" dirty="0">
                          <a:solidFill>
                            <a:schemeClr val="tx1"/>
                          </a:solidFill>
                        </a:rPr>
                        <a:t>Psychological distress</a:t>
                      </a:r>
                      <a:endParaRPr lang="en-US" sz="2600" baseline="30000" dirty="0">
                        <a:solidFill>
                          <a:schemeClr val="tx1"/>
                        </a:solidFill>
                      </a:endParaRPr>
                    </a:p>
                  </a:txBody>
                  <a:tcPr/>
                </a:tc>
                <a:tc>
                  <a:txBody>
                    <a:bodyPr/>
                    <a:lstStyle/>
                    <a:p>
                      <a:r>
                        <a:rPr lang="en-US" sz="2600" dirty="0">
                          <a:solidFill>
                            <a:schemeClr val="tx1"/>
                          </a:solidFill>
                        </a:rPr>
                        <a:t>Elevated health issues</a:t>
                      </a:r>
                      <a:endParaRPr lang="en-US" sz="2600" baseline="30000" dirty="0">
                        <a:solidFill>
                          <a:schemeClr val="tx1"/>
                        </a:solidFill>
                      </a:endParaRPr>
                    </a:p>
                  </a:txBody>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2600" dirty="0">
                          <a:solidFill>
                            <a:schemeClr val="tx1"/>
                          </a:solidFill>
                        </a:rPr>
                        <a:t>Low retention</a:t>
                      </a:r>
                      <a:endParaRPr lang="en-US" sz="2600" baseline="30000" dirty="0">
                        <a:solidFill>
                          <a:schemeClr val="tx1"/>
                        </a:solidFill>
                      </a:endParaRPr>
                    </a:p>
                  </a:txBody>
                  <a:tcPr/>
                </a:tc>
                <a:extLst>
                  <a:ext uri="{0D108BD9-81ED-4DB2-BD59-A6C34878D82A}">
                    <a16:rowId xmlns:a16="http://schemas.microsoft.com/office/drawing/2014/main" val="1522632373"/>
                  </a:ext>
                </a:extLst>
              </a:tr>
              <a:tr h="443349">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2600" dirty="0">
                          <a:solidFill>
                            <a:schemeClr val="tx1"/>
                          </a:solidFill>
                        </a:rPr>
                        <a:t>Depression</a:t>
                      </a:r>
                      <a:endParaRPr lang="en-US" sz="2600" baseline="30000" dirty="0">
                        <a:solidFill>
                          <a:schemeClr val="tx1"/>
                        </a:solidFill>
                      </a:endParaRPr>
                    </a:p>
                  </a:txBody>
                  <a:tcPr/>
                </a:tc>
                <a:tc>
                  <a:txBody>
                    <a:bodyPr/>
                    <a:lstStyle/>
                    <a:p>
                      <a:endParaRPr lang="en-US" sz="2600" dirty="0">
                        <a:solidFill>
                          <a:schemeClr val="tx1"/>
                        </a:solidFill>
                      </a:endParaRPr>
                    </a:p>
                  </a:txBody>
                  <a:tcPr/>
                </a:tc>
                <a:tc>
                  <a:txBody>
                    <a:bodyPr/>
                    <a:lstStyle/>
                    <a:p>
                      <a:endParaRPr lang="en-US" sz="2600">
                        <a:solidFill>
                          <a:schemeClr val="tx1"/>
                        </a:solidFill>
                      </a:endParaRPr>
                    </a:p>
                  </a:txBody>
                  <a:tcPr/>
                </a:tc>
                <a:extLst>
                  <a:ext uri="{0D108BD9-81ED-4DB2-BD59-A6C34878D82A}">
                    <a16:rowId xmlns:a16="http://schemas.microsoft.com/office/drawing/2014/main" val="3626634009"/>
                  </a:ext>
                </a:extLst>
              </a:tr>
              <a:tr h="808460">
                <a:tc>
                  <a:txBody>
                    <a:bodyPr/>
                    <a:lstStyle/>
                    <a:p>
                      <a:r>
                        <a:rPr lang="en-US" sz="2600" dirty="0"/>
                        <a:t>Increased smoking and alcohol use</a:t>
                      </a:r>
                      <a:endParaRPr lang="en-US" sz="2600" baseline="30000" dirty="0"/>
                    </a:p>
                  </a:txBody>
                  <a:tcPr/>
                </a:tc>
                <a:tc>
                  <a:txBody>
                    <a:bodyPr/>
                    <a:lstStyle/>
                    <a:p>
                      <a:endParaRPr lang="en-US" sz="2600">
                        <a:solidFill>
                          <a:schemeClr val="tx1"/>
                        </a:solidFill>
                      </a:endParaRPr>
                    </a:p>
                  </a:txBody>
                  <a:tcPr/>
                </a:tc>
                <a:tc>
                  <a:txBody>
                    <a:bodyPr/>
                    <a:lstStyle/>
                    <a:p>
                      <a:endParaRPr lang="en-US" sz="2600">
                        <a:solidFill>
                          <a:schemeClr val="tx1"/>
                        </a:solidFill>
                      </a:endParaRPr>
                    </a:p>
                  </a:txBody>
                  <a:tcPr/>
                </a:tc>
                <a:extLst>
                  <a:ext uri="{0D108BD9-81ED-4DB2-BD59-A6C34878D82A}">
                    <a16:rowId xmlns:a16="http://schemas.microsoft.com/office/drawing/2014/main" val="1829605720"/>
                  </a:ext>
                </a:extLst>
              </a:tr>
              <a:tr h="443349">
                <a:tc>
                  <a:txBody>
                    <a:bodyPr/>
                    <a:lstStyle/>
                    <a:p>
                      <a:r>
                        <a:rPr lang="en-US" sz="2600" dirty="0"/>
                        <a:t>Cardiovascular disease</a:t>
                      </a:r>
                      <a:endParaRPr lang="en-US" sz="2600" baseline="30000" dirty="0"/>
                    </a:p>
                  </a:txBody>
                  <a:tcPr/>
                </a:tc>
                <a:tc>
                  <a:txBody>
                    <a:bodyPr/>
                    <a:lstStyle/>
                    <a:p>
                      <a:endParaRPr lang="en-US" sz="2600">
                        <a:solidFill>
                          <a:schemeClr val="tx1"/>
                        </a:solidFill>
                      </a:endParaRPr>
                    </a:p>
                  </a:txBody>
                  <a:tcPr/>
                </a:tc>
                <a:tc>
                  <a:txBody>
                    <a:bodyPr/>
                    <a:lstStyle/>
                    <a:p>
                      <a:endParaRPr lang="en-US" sz="2600">
                        <a:solidFill>
                          <a:schemeClr val="tx1"/>
                        </a:solidFill>
                      </a:endParaRPr>
                    </a:p>
                  </a:txBody>
                  <a:tcPr/>
                </a:tc>
                <a:extLst>
                  <a:ext uri="{0D108BD9-81ED-4DB2-BD59-A6C34878D82A}">
                    <a16:rowId xmlns:a16="http://schemas.microsoft.com/office/drawing/2014/main" val="529078170"/>
                  </a:ext>
                </a:extLst>
              </a:tr>
              <a:tr h="443349">
                <a:tc>
                  <a:txBody>
                    <a:bodyPr/>
                    <a:lstStyle/>
                    <a:p>
                      <a:r>
                        <a:rPr lang="en-US" sz="2600" dirty="0">
                          <a:solidFill>
                            <a:schemeClr val="tx1"/>
                          </a:solidFill>
                        </a:rPr>
                        <a:t>Hypertension</a:t>
                      </a:r>
                      <a:endParaRPr lang="en-US" sz="2600" baseline="30000" dirty="0">
                        <a:solidFill>
                          <a:schemeClr val="tx1"/>
                        </a:solidFill>
                      </a:endParaRPr>
                    </a:p>
                  </a:txBody>
                  <a:tcPr/>
                </a:tc>
                <a:tc>
                  <a:txBody>
                    <a:bodyPr/>
                    <a:lstStyle/>
                    <a:p>
                      <a:endParaRPr lang="en-US" sz="2600" dirty="0">
                        <a:solidFill>
                          <a:schemeClr val="tx1"/>
                        </a:solidFill>
                      </a:endParaRPr>
                    </a:p>
                  </a:txBody>
                  <a:tcPr/>
                </a:tc>
                <a:tc>
                  <a:txBody>
                    <a:bodyPr/>
                    <a:lstStyle/>
                    <a:p>
                      <a:endParaRPr lang="en-US" sz="2600" dirty="0">
                        <a:solidFill>
                          <a:schemeClr val="tx1"/>
                        </a:solidFill>
                      </a:endParaRPr>
                    </a:p>
                  </a:txBody>
                  <a:tcPr/>
                </a:tc>
                <a:extLst>
                  <a:ext uri="{0D108BD9-81ED-4DB2-BD59-A6C34878D82A}">
                    <a16:rowId xmlns:a16="http://schemas.microsoft.com/office/drawing/2014/main" val="1940938455"/>
                  </a:ext>
                </a:extLst>
              </a:tr>
            </a:tbl>
          </a:graphicData>
        </a:graphic>
      </p:graphicFrame>
    </p:spTree>
    <p:extLst>
      <p:ext uri="{BB962C8B-B14F-4D97-AF65-F5344CB8AC3E}">
        <p14:creationId xmlns:p14="http://schemas.microsoft.com/office/powerpoint/2010/main" val="190855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61688-A89B-4033-8031-2291903B8502}"/>
              </a:ext>
            </a:extLst>
          </p:cNvPr>
          <p:cNvSpPr>
            <a:spLocks noGrp="1"/>
          </p:cNvSpPr>
          <p:nvPr>
            <p:ph type="title"/>
          </p:nvPr>
        </p:nvSpPr>
        <p:spPr/>
        <p:txBody>
          <a:bodyPr/>
          <a:lstStyle/>
          <a:p>
            <a:r>
              <a:rPr lang="en-US" dirty="0"/>
              <a:t>Protective Factors</a:t>
            </a:r>
          </a:p>
        </p:txBody>
      </p:sp>
      <p:sp>
        <p:nvSpPr>
          <p:cNvPr id="5" name="Text Placeholder 4">
            <a:extLst>
              <a:ext uri="{FF2B5EF4-FFF2-40B4-BE49-F238E27FC236}">
                <a16:creationId xmlns:a16="http://schemas.microsoft.com/office/drawing/2014/main" id="{6040A1B8-16FB-4D27-9417-75FE64DD3EF7}"/>
              </a:ext>
            </a:extLst>
          </p:cNvPr>
          <p:cNvSpPr>
            <a:spLocks noGrp="1"/>
          </p:cNvSpPr>
          <p:nvPr>
            <p:ph type="body" idx="1"/>
          </p:nvPr>
        </p:nvSpPr>
        <p:spPr/>
        <p:txBody>
          <a:bodyPr/>
          <a:lstStyle/>
          <a:p>
            <a:r>
              <a:rPr lang="en-US" dirty="0"/>
              <a:t>Individual</a:t>
            </a:r>
          </a:p>
        </p:txBody>
      </p:sp>
      <p:sp>
        <p:nvSpPr>
          <p:cNvPr id="6" name="Content Placeholder 5">
            <a:extLst>
              <a:ext uri="{FF2B5EF4-FFF2-40B4-BE49-F238E27FC236}">
                <a16:creationId xmlns:a16="http://schemas.microsoft.com/office/drawing/2014/main" id="{8AD42DED-3C0B-44F0-A2DC-9429A8AA5A26}"/>
              </a:ext>
            </a:extLst>
          </p:cNvPr>
          <p:cNvSpPr>
            <a:spLocks noGrp="1"/>
          </p:cNvSpPr>
          <p:nvPr>
            <p:ph sz="half" idx="2"/>
          </p:nvPr>
        </p:nvSpPr>
        <p:spPr/>
        <p:txBody>
          <a:bodyPr vert="horz" lIns="91440" tIns="45720" rIns="91440" bIns="45720" rtlCol="0" anchor="t">
            <a:normAutofit lnSpcReduction="10000"/>
          </a:bodyPr>
          <a:lstStyle/>
          <a:p>
            <a:r>
              <a:rPr lang="en-US" sz="2400" dirty="0">
                <a:latin typeface="Arial"/>
                <a:cs typeface="Arial"/>
              </a:rPr>
              <a:t>Empathy</a:t>
            </a:r>
          </a:p>
          <a:p>
            <a:r>
              <a:rPr lang="en-US" sz="2400" dirty="0">
                <a:latin typeface="Arial"/>
                <a:cs typeface="Arial"/>
              </a:rPr>
              <a:t>Perspective Taking</a:t>
            </a:r>
          </a:p>
          <a:p>
            <a:r>
              <a:rPr lang="en-US" sz="2400" dirty="0">
                <a:latin typeface="Arial"/>
                <a:cs typeface="Arial"/>
              </a:rPr>
              <a:t>Cultural Competence</a:t>
            </a:r>
          </a:p>
          <a:p>
            <a:pPr lvl="1"/>
            <a:r>
              <a:rPr lang="en-US" dirty="0"/>
              <a:t>Being able to understand and appreciate different cultures and interact with them</a:t>
            </a:r>
          </a:p>
        </p:txBody>
      </p:sp>
      <p:sp>
        <p:nvSpPr>
          <p:cNvPr id="7" name="Text Placeholder 6">
            <a:extLst>
              <a:ext uri="{FF2B5EF4-FFF2-40B4-BE49-F238E27FC236}">
                <a16:creationId xmlns:a16="http://schemas.microsoft.com/office/drawing/2014/main" id="{78273D29-7B75-482F-9A49-1F1816EC8ADE}"/>
              </a:ext>
            </a:extLst>
          </p:cNvPr>
          <p:cNvSpPr>
            <a:spLocks noGrp="1"/>
          </p:cNvSpPr>
          <p:nvPr>
            <p:ph type="body" sz="quarter" idx="3"/>
          </p:nvPr>
        </p:nvSpPr>
        <p:spPr/>
        <p:txBody>
          <a:bodyPr/>
          <a:lstStyle/>
          <a:p>
            <a:r>
              <a:rPr lang="en-US" dirty="0"/>
              <a:t>Environmental/Organizational</a:t>
            </a:r>
          </a:p>
        </p:txBody>
      </p:sp>
      <p:sp>
        <p:nvSpPr>
          <p:cNvPr id="8" name="Content Placeholder 7">
            <a:extLst>
              <a:ext uri="{FF2B5EF4-FFF2-40B4-BE49-F238E27FC236}">
                <a16:creationId xmlns:a16="http://schemas.microsoft.com/office/drawing/2014/main" id="{4AE92D61-3DB8-4ED8-BC78-1938F843A854}"/>
              </a:ext>
            </a:extLst>
          </p:cNvPr>
          <p:cNvSpPr>
            <a:spLocks noGrp="1"/>
          </p:cNvSpPr>
          <p:nvPr>
            <p:ph sz="quarter" idx="4"/>
          </p:nvPr>
        </p:nvSpPr>
        <p:spPr>
          <a:xfrm>
            <a:off x="6172200" y="2505075"/>
            <a:ext cx="5183188" cy="3987800"/>
          </a:xfrm>
        </p:spPr>
        <p:txBody>
          <a:bodyPr>
            <a:normAutofit lnSpcReduction="10000"/>
          </a:bodyPr>
          <a:lstStyle/>
          <a:p>
            <a:r>
              <a:rPr lang="en-US" dirty="0"/>
              <a:t>Comprehensive diversity and inclusion practices</a:t>
            </a:r>
          </a:p>
          <a:p>
            <a:pPr lvl="1"/>
            <a:r>
              <a:rPr lang="en-US" dirty="0"/>
              <a:t>Policies that focus on what to do rather than what not to do</a:t>
            </a:r>
          </a:p>
          <a:p>
            <a:r>
              <a:rPr lang="en-US" dirty="0"/>
              <a:t>High accountability of leadership</a:t>
            </a:r>
          </a:p>
          <a:p>
            <a:pPr lvl="1"/>
            <a:r>
              <a:rPr lang="en-US" dirty="0"/>
              <a:t>Leaders are responsible for creating an environment that does not tolerate discrimination</a:t>
            </a:r>
          </a:p>
          <a:p>
            <a:r>
              <a:rPr lang="en-US" dirty="0"/>
              <a:t>Diverse leadership teams</a:t>
            </a:r>
          </a:p>
        </p:txBody>
      </p:sp>
    </p:spTree>
    <p:extLst>
      <p:ext uri="{BB962C8B-B14F-4D97-AF65-F5344CB8AC3E}">
        <p14:creationId xmlns:p14="http://schemas.microsoft.com/office/powerpoint/2010/main" val="228503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3C45-2840-49A5-A1A3-EA12CED91583}"/>
              </a:ext>
            </a:extLst>
          </p:cNvPr>
          <p:cNvSpPr>
            <a:spLocks noGrp="1"/>
          </p:cNvSpPr>
          <p:nvPr>
            <p:ph type="title"/>
          </p:nvPr>
        </p:nvSpPr>
        <p:spPr/>
        <p:txBody>
          <a:bodyPr/>
          <a:lstStyle/>
          <a:p>
            <a:r>
              <a:rPr lang="en-US" dirty="0"/>
              <a:t>Strategies to Prevent Reprisal</a:t>
            </a:r>
          </a:p>
        </p:txBody>
      </p:sp>
      <p:sp>
        <p:nvSpPr>
          <p:cNvPr id="3" name="Text Placeholder 2">
            <a:extLst>
              <a:ext uri="{FF2B5EF4-FFF2-40B4-BE49-F238E27FC236}">
                <a16:creationId xmlns:a16="http://schemas.microsoft.com/office/drawing/2014/main" id="{24B23F7A-AD1E-473E-8F75-28E48A2C0A1C}"/>
              </a:ext>
            </a:extLst>
          </p:cNvPr>
          <p:cNvSpPr>
            <a:spLocks noGrp="1"/>
          </p:cNvSpPr>
          <p:nvPr>
            <p:ph type="body" idx="1"/>
          </p:nvPr>
        </p:nvSpPr>
        <p:spPr>
          <a:xfrm>
            <a:off x="839788" y="2344739"/>
            <a:ext cx="3148798" cy="823912"/>
          </a:xfrm>
        </p:spPr>
        <p:txBody>
          <a:bodyPr/>
          <a:lstStyle/>
          <a:p>
            <a:r>
              <a:rPr lang="en-US" dirty="0"/>
              <a:t>Primary</a:t>
            </a:r>
          </a:p>
        </p:txBody>
      </p:sp>
      <p:sp>
        <p:nvSpPr>
          <p:cNvPr id="4" name="Content Placeholder 3">
            <a:extLst>
              <a:ext uri="{FF2B5EF4-FFF2-40B4-BE49-F238E27FC236}">
                <a16:creationId xmlns:a16="http://schemas.microsoft.com/office/drawing/2014/main" id="{6206B4E8-C27E-4ADE-B39D-58126DFF2860}"/>
              </a:ext>
            </a:extLst>
          </p:cNvPr>
          <p:cNvSpPr>
            <a:spLocks noGrp="1"/>
          </p:cNvSpPr>
          <p:nvPr>
            <p:ph sz="half" idx="2"/>
          </p:nvPr>
        </p:nvSpPr>
        <p:spPr>
          <a:xfrm>
            <a:off x="839788" y="3168651"/>
            <a:ext cx="3148798" cy="2739189"/>
          </a:xfrm>
          <a:solidFill>
            <a:schemeClr val="bg2"/>
          </a:solidFill>
        </p:spPr>
        <p:txBody>
          <a:bodyPr/>
          <a:lstStyle/>
          <a:p>
            <a:pPr marL="0" indent="0">
              <a:buNone/>
            </a:pPr>
            <a:r>
              <a:rPr lang="en-US" dirty="0">
                <a:latin typeface="Arial" panose="020B0604020202020204" pitchFamily="34" charset="0"/>
                <a:cs typeface="Arial" panose="020B0604020202020204" pitchFamily="34" charset="0"/>
              </a:rPr>
              <a:t>Primary strategies are aimed at preventing discriminatory behaviors.</a:t>
            </a:r>
          </a:p>
        </p:txBody>
      </p:sp>
      <p:sp>
        <p:nvSpPr>
          <p:cNvPr id="5" name="Text Placeholder 4">
            <a:extLst>
              <a:ext uri="{FF2B5EF4-FFF2-40B4-BE49-F238E27FC236}">
                <a16:creationId xmlns:a16="http://schemas.microsoft.com/office/drawing/2014/main" id="{278B6B1A-62CE-477D-A33A-5225EB2CAC7F}"/>
              </a:ext>
            </a:extLst>
          </p:cNvPr>
          <p:cNvSpPr>
            <a:spLocks noGrp="1"/>
          </p:cNvSpPr>
          <p:nvPr>
            <p:ph type="body" sz="quarter" idx="3"/>
          </p:nvPr>
        </p:nvSpPr>
        <p:spPr>
          <a:xfrm>
            <a:off x="4632157" y="2344739"/>
            <a:ext cx="3164305" cy="823912"/>
          </a:xfrm>
        </p:spPr>
        <p:txBody>
          <a:bodyPr/>
          <a:lstStyle/>
          <a:p>
            <a:r>
              <a:rPr lang="en-US" dirty="0"/>
              <a:t>Secondary</a:t>
            </a:r>
          </a:p>
        </p:txBody>
      </p:sp>
      <p:sp>
        <p:nvSpPr>
          <p:cNvPr id="6" name="Content Placeholder 5">
            <a:extLst>
              <a:ext uri="{FF2B5EF4-FFF2-40B4-BE49-F238E27FC236}">
                <a16:creationId xmlns:a16="http://schemas.microsoft.com/office/drawing/2014/main" id="{B3F5DBA2-3109-4A18-BA32-C8A414420151}"/>
              </a:ext>
            </a:extLst>
          </p:cNvPr>
          <p:cNvSpPr>
            <a:spLocks noGrp="1"/>
          </p:cNvSpPr>
          <p:nvPr>
            <p:ph sz="quarter" idx="4"/>
          </p:nvPr>
        </p:nvSpPr>
        <p:spPr>
          <a:xfrm>
            <a:off x="4632157" y="3168651"/>
            <a:ext cx="3164305" cy="2739189"/>
          </a:xfrm>
          <a:solidFill>
            <a:schemeClr val="bg2"/>
          </a:solidFill>
        </p:spPr>
        <p:txBody>
          <a:bodyPr/>
          <a:lstStyle/>
          <a:p>
            <a:pPr marL="0" indent="0">
              <a:buNone/>
            </a:pPr>
            <a:r>
              <a:rPr lang="en-US" dirty="0">
                <a:latin typeface="Arial" panose="020B0604020202020204" pitchFamily="34" charset="0"/>
                <a:cs typeface="Arial" panose="020B0604020202020204" pitchFamily="34" charset="0"/>
              </a:rPr>
              <a:t>Secondary strategies guide an expedited and efficient response to discriminatory behaviors.</a:t>
            </a:r>
          </a:p>
        </p:txBody>
      </p:sp>
      <p:sp>
        <p:nvSpPr>
          <p:cNvPr id="9" name="Text Placeholder 4">
            <a:extLst>
              <a:ext uri="{FF2B5EF4-FFF2-40B4-BE49-F238E27FC236}">
                <a16:creationId xmlns:a16="http://schemas.microsoft.com/office/drawing/2014/main" id="{77FAC6B7-E131-4B21-B9A9-7C00C747EC57}"/>
              </a:ext>
            </a:extLst>
          </p:cNvPr>
          <p:cNvSpPr txBox="1">
            <a:spLocks/>
          </p:cNvSpPr>
          <p:nvPr/>
        </p:nvSpPr>
        <p:spPr>
          <a:xfrm>
            <a:off x="8440033" y="2344739"/>
            <a:ext cx="3164305"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Tertiary</a:t>
            </a:r>
          </a:p>
        </p:txBody>
      </p:sp>
      <p:sp>
        <p:nvSpPr>
          <p:cNvPr id="10" name="Content Placeholder 5">
            <a:extLst>
              <a:ext uri="{FF2B5EF4-FFF2-40B4-BE49-F238E27FC236}">
                <a16:creationId xmlns:a16="http://schemas.microsoft.com/office/drawing/2014/main" id="{717DC888-1135-457C-97F9-1D196D489A11}"/>
              </a:ext>
            </a:extLst>
          </p:cNvPr>
          <p:cNvSpPr txBox="1">
            <a:spLocks/>
          </p:cNvSpPr>
          <p:nvPr/>
        </p:nvSpPr>
        <p:spPr>
          <a:xfrm>
            <a:off x="8440033" y="3168651"/>
            <a:ext cx="3164305" cy="2739189"/>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latin typeface="Arial" panose="020B0604020202020204" pitchFamily="34" charset="0"/>
                <a:cs typeface="Arial" panose="020B0604020202020204" pitchFamily="34" charset="0"/>
              </a:rPr>
              <a:t>Tertiary strategies aim to mitigate the lasting effects of discriminatory behaviors.</a:t>
            </a:r>
          </a:p>
        </p:txBody>
      </p:sp>
    </p:spTree>
    <p:extLst>
      <p:ext uri="{BB962C8B-B14F-4D97-AF65-F5344CB8AC3E}">
        <p14:creationId xmlns:p14="http://schemas.microsoft.com/office/powerpoint/2010/main" val="148779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E790-00EA-4741-8902-6033AB731343}"/>
              </a:ext>
            </a:extLst>
          </p:cNvPr>
          <p:cNvSpPr>
            <a:spLocks noGrp="1"/>
          </p:cNvSpPr>
          <p:nvPr>
            <p:ph type="title"/>
          </p:nvPr>
        </p:nvSpPr>
        <p:spPr/>
        <p:txBody>
          <a:bodyPr/>
          <a:lstStyle/>
          <a:p>
            <a:r>
              <a:rPr lang="en-US" dirty="0"/>
              <a:t>Primary Prevention Strategies</a:t>
            </a:r>
          </a:p>
        </p:txBody>
      </p:sp>
      <p:sp>
        <p:nvSpPr>
          <p:cNvPr id="3" name="Content Placeholder 2">
            <a:extLst>
              <a:ext uri="{FF2B5EF4-FFF2-40B4-BE49-F238E27FC236}">
                <a16:creationId xmlns:a16="http://schemas.microsoft.com/office/drawing/2014/main" id="{41931FEB-582E-4263-87FB-6697F5CD01AB}"/>
              </a:ext>
            </a:extLst>
          </p:cNvPr>
          <p:cNvSpPr>
            <a:spLocks noGrp="1"/>
          </p:cNvSpPr>
          <p:nvPr>
            <p:ph idx="1"/>
          </p:nvPr>
        </p:nvSpPr>
        <p:spPr>
          <a:xfrm>
            <a:off x="838200" y="1825625"/>
            <a:ext cx="10515600" cy="4713430"/>
          </a:xfrm>
        </p:spPr>
        <p:txBody>
          <a:bodyPr>
            <a:normAutofit/>
          </a:bodyPr>
          <a:lstStyle/>
          <a:p>
            <a:pPr marL="0" indent="0" algn="l">
              <a:buNone/>
            </a:pPr>
            <a:r>
              <a:rPr lang="en-US" sz="2800" b="0" i="0" dirty="0">
                <a:solidFill>
                  <a:srgbClr val="000000"/>
                </a:solidFill>
                <a:effectLst/>
                <a:latin typeface="Arial" panose="020B0604020202020204" pitchFamily="34" charset="0"/>
                <a:cs typeface="Arial" panose="020B0604020202020204" pitchFamily="34" charset="0"/>
              </a:rPr>
              <a:t>Educational Programs</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Develop and implement comprehensive training sessions, which should be mandatory for all levels of personnel.</a:t>
            </a: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Standardizing Definitions and Policies</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Definitions, explanations, and policies related to </a:t>
            </a:r>
            <a:r>
              <a:rPr lang="en-US" sz="2800" dirty="0">
                <a:solidFill>
                  <a:srgbClr val="000000"/>
                </a:solidFill>
                <a:latin typeface="Arial" panose="020B0604020202020204" pitchFamily="34" charset="0"/>
                <a:cs typeface="Arial" panose="020B0604020202020204" pitchFamily="34" charset="0"/>
              </a:rPr>
              <a:t>discriminatory</a:t>
            </a:r>
            <a:r>
              <a:rPr lang="en-US" sz="2800" b="0" i="0" dirty="0">
                <a:solidFill>
                  <a:srgbClr val="000000"/>
                </a:solidFill>
                <a:effectLst/>
                <a:latin typeface="Arial" panose="020B0604020202020204" pitchFamily="34" charset="0"/>
                <a:cs typeface="Arial" panose="020B0604020202020204" pitchFamily="34" charset="0"/>
              </a:rPr>
              <a:t> behavior should be consistent within the organization.</a:t>
            </a: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Promoting a Positive Reporting Culture</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Encourage a culture where all personnel feel safe and supported when reporting and leaders are viewed as a safe resource for reporting a problem.</a:t>
            </a:r>
          </a:p>
        </p:txBody>
      </p:sp>
    </p:spTree>
    <p:extLst>
      <p:ext uri="{BB962C8B-B14F-4D97-AF65-F5344CB8AC3E}">
        <p14:creationId xmlns:p14="http://schemas.microsoft.com/office/powerpoint/2010/main" val="203571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61CB-B335-4EE2-B21E-C356310D6EB3}"/>
              </a:ext>
            </a:extLst>
          </p:cNvPr>
          <p:cNvSpPr>
            <a:spLocks noGrp="1"/>
          </p:cNvSpPr>
          <p:nvPr>
            <p:ph type="title"/>
          </p:nvPr>
        </p:nvSpPr>
        <p:spPr/>
        <p:txBody>
          <a:bodyPr/>
          <a:lstStyle/>
          <a:p>
            <a:r>
              <a:rPr lang="en-US" dirty="0"/>
              <a:t>Secondary Prevention Strategies</a:t>
            </a:r>
          </a:p>
        </p:txBody>
      </p:sp>
      <p:sp>
        <p:nvSpPr>
          <p:cNvPr id="3" name="Content Placeholder 2">
            <a:extLst>
              <a:ext uri="{FF2B5EF4-FFF2-40B4-BE49-F238E27FC236}">
                <a16:creationId xmlns:a16="http://schemas.microsoft.com/office/drawing/2014/main" id="{F9BDD482-B98C-417A-BF52-2B9AC21347DC}"/>
              </a:ext>
            </a:extLst>
          </p:cNvPr>
          <p:cNvSpPr>
            <a:spLocks noGrp="1"/>
          </p:cNvSpPr>
          <p:nvPr>
            <p:ph idx="1"/>
          </p:nvPr>
        </p:nvSpPr>
        <p:spPr>
          <a:xfrm>
            <a:off x="838200" y="1825625"/>
            <a:ext cx="10515600" cy="4713430"/>
          </a:xfrm>
        </p:spPr>
        <p:txBody>
          <a:bodyPr/>
          <a:lstStyle/>
          <a:p>
            <a:pPr marL="0" indent="0" algn="l">
              <a:buNone/>
            </a:pPr>
            <a:r>
              <a:rPr lang="en-US" sz="2800" b="0" i="0" dirty="0">
                <a:solidFill>
                  <a:srgbClr val="000000"/>
                </a:solidFill>
                <a:effectLst/>
                <a:latin typeface="Arial" panose="020B0604020202020204" pitchFamily="34" charset="0"/>
                <a:cs typeface="Arial" panose="020B0604020202020204" pitchFamily="34" charset="0"/>
              </a:rPr>
              <a:t>Responsive Investigation Systems</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Create a robust and consistent system for investigating reports of discrimination that is prompt and efficient.</a:t>
            </a: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Support Systems for Targets</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Provide strong support systems for targets of </a:t>
            </a:r>
            <a:r>
              <a:rPr lang="en-US" sz="2800" dirty="0">
                <a:solidFill>
                  <a:srgbClr val="000000"/>
                </a:solidFill>
                <a:latin typeface="Arial" panose="020B0604020202020204" pitchFamily="34" charset="0"/>
                <a:cs typeface="Arial" panose="020B0604020202020204" pitchFamily="34" charset="0"/>
              </a:rPr>
              <a:t>discrimination</a:t>
            </a:r>
            <a:r>
              <a:rPr lang="en-US" sz="2800" b="0" i="0" dirty="0">
                <a:solidFill>
                  <a:srgbClr val="000000"/>
                </a:solidFill>
                <a:effectLst/>
                <a:latin typeface="Arial" panose="020B0604020202020204" pitchFamily="34" charset="0"/>
                <a:cs typeface="Arial" panose="020B0604020202020204" pitchFamily="34" charset="0"/>
              </a:rPr>
              <a:t> that include dynamic options for support.</a:t>
            </a: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Accountability Measures</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Ensure all steps to hold offenders accountable are enforced fairly and consistently.</a:t>
            </a:r>
          </a:p>
        </p:txBody>
      </p:sp>
    </p:spTree>
    <p:extLst>
      <p:ext uri="{BB962C8B-B14F-4D97-AF65-F5344CB8AC3E}">
        <p14:creationId xmlns:p14="http://schemas.microsoft.com/office/powerpoint/2010/main" val="175197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5F8B-663E-489D-9FF4-E19E2EF20584}"/>
              </a:ext>
            </a:extLst>
          </p:cNvPr>
          <p:cNvSpPr>
            <a:spLocks noGrp="1"/>
          </p:cNvSpPr>
          <p:nvPr>
            <p:ph type="title"/>
          </p:nvPr>
        </p:nvSpPr>
        <p:spPr/>
        <p:txBody>
          <a:bodyPr/>
          <a:lstStyle/>
          <a:p>
            <a:r>
              <a:rPr lang="en-US" dirty="0"/>
              <a:t>Tertiary Prevention Strategies</a:t>
            </a:r>
          </a:p>
        </p:txBody>
      </p:sp>
      <p:sp>
        <p:nvSpPr>
          <p:cNvPr id="3" name="Content Placeholder 2">
            <a:extLst>
              <a:ext uri="{FF2B5EF4-FFF2-40B4-BE49-F238E27FC236}">
                <a16:creationId xmlns:a16="http://schemas.microsoft.com/office/drawing/2014/main" id="{63B3CBF3-415A-4A5F-A4AF-98AE9B715787}"/>
              </a:ext>
            </a:extLst>
          </p:cNvPr>
          <p:cNvSpPr>
            <a:spLocks noGrp="1"/>
          </p:cNvSpPr>
          <p:nvPr>
            <p:ph idx="1"/>
          </p:nvPr>
        </p:nvSpPr>
        <p:spPr>
          <a:xfrm>
            <a:off x="838200" y="1825624"/>
            <a:ext cx="10515600" cy="4847891"/>
          </a:xfrm>
        </p:spPr>
        <p:txBody>
          <a:bodyPr vert="horz" lIns="91440" tIns="45720" rIns="91440" bIns="45720" rtlCol="0" anchor="t">
            <a:normAutofit lnSpcReduction="10000"/>
          </a:bodyPr>
          <a:lstStyle/>
          <a:p>
            <a:pPr marL="0" indent="0" algn="l">
              <a:buNone/>
            </a:pPr>
            <a:r>
              <a:rPr lang="en-US" sz="2800" b="0" i="0" dirty="0">
                <a:solidFill>
                  <a:srgbClr val="000000"/>
                </a:solidFill>
                <a:effectLst/>
                <a:latin typeface="Arial" panose="020B0604020202020204" pitchFamily="34" charset="0"/>
                <a:cs typeface="Arial" panose="020B0604020202020204" pitchFamily="34" charset="0"/>
              </a:rPr>
              <a:t>Policy Development and Evaluation</a:t>
            </a:r>
          </a:p>
          <a:p>
            <a:pPr marL="285750" indent="-28575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Evaluate how current policies meet the needs of the work environment, as evolutions in working style, procedures, and available resources can sometimes leave policies obsolete or inadequately applicable.</a:t>
            </a:r>
          </a:p>
          <a:p>
            <a:pPr marL="0" indent="0">
              <a:buNone/>
            </a:pPr>
            <a:r>
              <a:rPr lang="en-US" sz="2800" b="0" i="0" dirty="0">
                <a:solidFill>
                  <a:srgbClr val="000000"/>
                </a:solidFill>
                <a:effectLst/>
                <a:latin typeface="Arial" panose="020B0604020202020204" pitchFamily="34" charset="0"/>
                <a:cs typeface="Arial" panose="020B0604020202020204" pitchFamily="34" charset="0"/>
              </a:rPr>
              <a:t>Data Collection and Analysis</a:t>
            </a:r>
          </a:p>
          <a:p>
            <a:pPr marL="285750" indent="-285750"/>
            <a:r>
              <a:rPr lang="en-US" sz="2800" b="0" i="0" dirty="0">
                <a:solidFill>
                  <a:srgbClr val="000000"/>
                </a:solidFill>
                <a:effectLst/>
                <a:latin typeface="Arial"/>
                <a:cs typeface="Arial"/>
              </a:rPr>
              <a:t>Implement and maintain a centralized process for tracking reports of </a:t>
            </a:r>
            <a:r>
              <a:rPr lang="en-US" dirty="0">
                <a:solidFill>
                  <a:srgbClr val="000000"/>
                </a:solidFill>
                <a:latin typeface="Arial"/>
                <a:cs typeface="Arial"/>
              </a:rPr>
              <a:t>racial discrimination</a:t>
            </a:r>
            <a:r>
              <a:rPr lang="en-US" sz="2800" b="0" i="0" dirty="0">
                <a:solidFill>
                  <a:srgbClr val="000000"/>
                </a:solidFill>
                <a:effectLst/>
                <a:latin typeface="Arial"/>
                <a:cs typeface="Arial"/>
              </a:rPr>
              <a:t> for periodic analysis.</a:t>
            </a:r>
            <a:endParaRPr lang="en-US" sz="2800" dirty="0">
              <a:latin typeface="Arial"/>
              <a:cs typeface="Arial"/>
            </a:endParaRP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Leadership Development</a:t>
            </a:r>
          </a:p>
          <a:p>
            <a:pPr marL="285750" indent="-28575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Establish methods for training, mentorship, and accountability for leaders that emphasize ethical and fair leadership practices.</a:t>
            </a:r>
          </a:p>
        </p:txBody>
      </p:sp>
    </p:spTree>
    <p:extLst>
      <p:ext uri="{BB962C8B-B14F-4D97-AF65-F5344CB8AC3E}">
        <p14:creationId xmlns:p14="http://schemas.microsoft.com/office/powerpoint/2010/main" val="86478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5590-03BC-47C9-9CF9-343B725930B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C4E0C10-4C08-4CC5-AC04-1ABA85258DBA}"/>
              </a:ext>
            </a:extLst>
          </p:cNvPr>
          <p:cNvSpPr>
            <a:spLocks noGrp="1"/>
          </p:cNvSpPr>
          <p:nvPr>
            <p:ph idx="1"/>
          </p:nvPr>
        </p:nvSpPr>
        <p:spPr>
          <a:xfrm>
            <a:off x="838200" y="1825625"/>
            <a:ext cx="10515600" cy="4713430"/>
          </a:xfrm>
        </p:spPr>
        <p:txBody>
          <a:bodyPr>
            <a:normAutofit/>
          </a:bodyPr>
          <a:lstStyle/>
          <a:p>
            <a:pPr>
              <a:lnSpc>
                <a:spcPct val="120000"/>
              </a:lnSpc>
              <a:spcBef>
                <a:spcPts val="0"/>
              </a:spcBef>
            </a:pPr>
            <a:r>
              <a:rPr lang="en-US" dirty="0">
                <a:latin typeface="Arial" panose="020B0604020202020204" pitchFamily="34" charset="0"/>
                <a:cs typeface="Arial" panose="020B0604020202020204" pitchFamily="34" charset="0"/>
              </a:rPr>
              <a:t>Defined discrimination</a:t>
            </a:r>
          </a:p>
          <a:p>
            <a:pPr>
              <a:lnSpc>
                <a:spcPct val="120000"/>
              </a:lnSpc>
              <a:spcBef>
                <a:spcPts val="0"/>
              </a:spcBef>
            </a:pPr>
            <a:endParaRPr lang="en-US" dirty="0">
              <a:latin typeface="Arial" panose="020B0604020202020204" pitchFamily="34" charset="0"/>
              <a:cs typeface="Arial" panose="020B0604020202020204" pitchFamily="34" charset="0"/>
            </a:endParaRPr>
          </a:p>
          <a:p>
            <a:pPr>
              <a:lnSpc>
                <a:spcPct val="120000"/>
              </a:lnSpc>
              <a:spcBef>
                <a:spcPts val="0"/>
              </a:spcBef>
            </a:pPr>
            <a:r>
              <a:rPr lang="en-US" dirty="0">
                <a:latin typeface="Arial" panose="020B0604020202020204" pitchFamily="34" charset="0"/>
                <a:cs typeface="Arial" panose="020B0604020202020204" pitchFamily="34" charset="0"/>
              </a:rPr>
              <a:t>Distinguished the difference between race and other types of discrimination</a:t>
            </a:r>
          </a:p>
          <a:p>
            <a:pPr>
              <a:lnSpc>
                <a:spcPct val="120000"/>
              </a:lnSpc>
              <a:spcBef>
                <a:spcPts val="0"/>
              </a:spcBef>
            </a:pPr>
            <a:endParaRPr lang="en-US" dirty="0">
              <a:latin typeface="Arial" panose="020B0604020202020204" pitchFamily="34" charset="0"/>
              <a:cs typeface="Arial" panose="020B0604020202020204" pitchFamily="34" charset="0"/>
            </a:endParaRPr>
          </a:p>
          <a:p>
            <a:pPr>
              <a:lnSpc>
                <a:spcPct val="120000"/>
              </a:lnSpc>
              <a:spcBef>
                <a:spcPts val="0"/>
              </a:spcBef>
            </a:pPr>
            <a:r>
              <a:rPr lang="en-US" dirty="0">
                <a:latin typeface="Arial" panose="020B0604020202020204" pitchFamily="34" charset="0"/>
                <a:cs typeface="Arial" panose="020B0604020202020204" pitchFamily="34" charset="0"/>
              </a:rPr>
              <a:t>Explored and gained understanding of the risk factors and impacts of racial discrimination</a:t>
            </a:r>
          </a:p>
          <a:p>
            <a:pPr>
              <a:lnSpc>
                <a:spcPct val="120000"/>
              </a:lnSpc>
              <a:spcBef>
                <a:spcPts val="0"/>
              </a:spcBef>
            </a:pPr>
            <a:endParaRPr lang="en-US" dirty="0">
              <a:latin typeface="Arial" panose="020B0604020202020204" pitchFamily="34" charset="0"/>
              <a:cs typeface="Arial" panose="020B0604020202020204" pitchFamily="34" charset="0"/>
            </a:endParaRPr>
          </a:p>
          <a:p>
            <a:pPr>
              <a:lnSpc>
                <a:spcPct val="120000"/>
              </a:lnSpc>
              <a:spcBef>
                <a:spcPts val="0"/>
              </a:spcBef>
            </a:pPr>
            <a:r>
              <a:rPr lang="en-US" dirty="0">
                <a:latin typeface="Arial" panose="020B0604020202020204" pitchFamily="34" charset="0"/>
                <a:cs typeface="Arial" panose="020B0604020202020204" pitchFamily="34" charset="0"/>
              </a:rPr>
              <a:t>Reviewed preventative strategies and reporting procedures</a:t>
            </a:r>
          </a:p>
        </p:txBody>
      </p:sp>
    </p:spTree>
    <p:extLst>
      <p:ext uri="{BB962C8B-B14F-4D97-AF65-F5344CB8AC3E}">
        <p14:creationId xmlns:p14="http://schemas.microsoft.com/office/powerpoint/2010/main" val="155365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9EB2-B2A2-45D9-A6B6-496BC58FD636}"/>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1FC357C9-27AB-487D-BE69-3B478EAD0202}"/>
              </a:ext>
            </a:extLst>
          </p:cNvPr>
          <p:cNvSpPr>
            <a:spLocks noGrp="1"/>
          </p:cNvSpPr>
          <p:nvPr>
            <p:ph type="body" idx="1"/>
          </p:nvPr>
        </p:nvSpPr>
        <p:spPr>
          <a:xfrm>
            <a:off x="836612" y="2605088"/>
            <a:ext cx="2446421" cy="823912"/>
          </a:xfrm>
        </p:spPr>
        <p:txBody>
          <a:bodyPr/>
          <a:lstStyle/>
          <a:p>
            <a:r>
              <a:rPr lang="en-US" dirty="0"/>
              <a:t>Define</a:t>
            </a:r>
          </a:p>
        </p:txBody>
      </p:sp>
      <p:sp>
        <p:nvSpPr>
          <p:cNvPr id="4" name="Content Placeholder 3">
            <a:extLst>
              <a:ext uri="{FF2B5EF4-FFF2-40B4-BE49-F238E27FC236}">
                <a16:creationId xmlns:a16="http://schemas.microsoft.com/office/drawing/2014/main" id="{7FD68067-D79E-496B-A61E-83FC4A038F94}"/>
              </a:ext>
            </a:extLst>
          </p:cNvPr>
          <p:cNvSpPr>
            <a:spLocks noGrp="1"/>
          </p:cNvSpPr>
          <p:nvPr>
            <p:ph sz="half" idx="2"/>
          </p:nvPr>
        </p:nvSpPr>
        <p:spPr>
          <a:xfrm>
            <a:off x="836612" y="3429000"/>
            <a:ext cx="2446421" cy="2415172"/>
          </a:xfrm>
          <a:solidFill>
            <a:schemeClr val="bg2"/>
          </a:solidFill>
        </p:spPr>
        <p:txBody>
          <a:bodyPr/>
          <a:lstStyle/>
          <a:p>
            <a:pPr marL="0" indent="0">
              <a:buNone/>
            </a:pPr>
            <a:r>
              <a:rPr lang="en-US" dirty="0"/>
              <a:t>Define discrimination</a:t>
            </a:r>
          </a:p>
        </p:txBody>
      </p:sp>
      <p:sp>
        <p:nvSpPr>
          <p:cNvPr id="5" name="Text Placeholder 4">
            <a:extLst>
              <a:ext uri="{FF2B5EF4-FFF2-40B4-BE49-F238E27FC236}">
                <a16:creationId xmlns:a16="http://schemas.microsoft.com/office/drawing/2014/main" id="{7099DAF4-4937-4552-B92F-B741C1F15265}"/>
              </a:ext>
            </a:extLst>
          </p:cNvPr>
          <p:cNvSpPr>
            <a:spLocks noGrp="1"/>
          </p:cNvSpPr>
          <p:nvPr>
            <p:ph type="body" sz="quarter" idx="3"/>
          </p:nvPr>
        </p:nvSpPr>
        <p:spPr>
          <a:xfrm>
            <a:off x="3612689" y="2605088"/>
            <a:ext cx="2446421" cy="823912"/>
          </a:xfrm>
        </p:spPr>
        <p:txBody>
          <a:bodyPr/>
          <a:lstStyle/>
          <a:p>
            <a:r>
              <a:rPr lang="en-US" dirty="0"/>
              <a:t>Distinguish</a:t>
            </a:r>
          </a:p>
        </p:txBody>
      </p:sp>
      <p:sp>
        <p:nvSpPr>
          <p:cNvPr id="6" name="Content Placeholder 5">
            <a:extLst>
              <a:ext uri="{FF2B5EF4-FFF2-40B4-BE49-F238E27FC236}">
                <a16:creationId xmlns:a16="http://schemas.microsoft.com/office/drawing/2014/main" id="{E3DED859-E2F0-40E5-858F-60FE4C299F71}"/>
              </a:ext>
            </a:extLst>
          </p:cNvPr>
          <p:cNvSpPr>
            <a:spLocks noGrp="1"/>
          </p:cNvSpPr>
          <p:nvPr>
            <p:ph sz="quarter" idx="4"/>
          </p:nvPr>
        </p:nvSpPr>
        <p:spPr>
          <a:xfrm>
            <a:off x="3612689" y="3429000"/>
            <a:ext cx="2446421" cy="2415172"/>
          </a:xfrm>
          <a:solidFill>
            <a:schemeClr val="bg2"/>
          </a:solidFill>
        </p:spPr>
        <p:txBody>
          <a:bodyPr/>
          <a:lstStyle/>
          <a:p>
            <a:pPr marL="0" indent="0">
              <a:buNone/>
            </a:pPr>
            <a:r>
              <a:rPr lang="en-US" dirty="0"/>
              <a:t>Distinguish between racial and other types of discrimination</a:t>
            </a:r>
          </a:p>
        </p:txBody>
      </p:sp>
      <p:sp>
        <p:nvSpPr>
          <p:cNvPr id="7" name="Text Placeholder 4">
            <a:extLst>
              <a:ext uri="{FF2B5EF4-FFF2-40B4-BE49-F238E27FC236}">
                <a16:creationId xmlns:a16="http://schemas.microsoft.com/office/drawing/2014/main" id="{A80ED292-8BBA-4706-AE27-6DC1DF1780BD}"/>
              </a:ext>
            </a:extLst>
          </p:cNvPr>
          <p:cNvSpPr txBox="1">
            <a:spLocks/>
          </p:cNvSpPr>
          <p:nvPr/>
        </p:nvSpPr>
        <p:spPr>
          <a:xfrm>
            <a:off x="6359502" y="2605088"/>
            <a:ext cx="2446421"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Understand</a:t>
            </a:r>
          </a:p>
        </p:txBody>
      </p:sp>
      <p:sp>
        <p:nvSpPr>
          <p:cNvPr id="8" name="Content Placeholder 5">
            <a:extLst>
              <a:ext uri="{FF2B5EF4-FFF2-40B4-BE49-F238E27FC236}">
                <a16:creationId xmlns:a16="http://schemas.microsoft.com/office/drawing/2014/main" id="{C7123BE6-F1FD-4F7E-8685-C6D6C79F8C76}"/>
              </a:ext>
            </a:extLst>
          </p:cNvPr>
          <p:cNvSpPr txBox="1">
            <a:spLocks/>
          </p:cNvSpPr>
          <p:nvPr/>
        </p:nvSpPr>
        <p:spPr>
          <a:xfrm>
            <a:off x="6359502" y="3429000"/>
            <a:ext cx="2446421" cy="2415172"/>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Understand risk factors and impacts of racial discrimination</a:t>
            </a:r>
          </a:p>
        </p:txBody>
      </p:sp>
      <p:sp>
        <p:nvSpPr>
          <p:cNvPr id="9" name="Text Placeholder 4">
            <a:extLst>
              <a:ext uri="{FF2B5EF4-FFF2-40B4-BE49-F238E27FC236}">
                <a16:creationId xmlns:a16="http://schemas.microsoft.com/office/drawing/2014/main" id="{1BF5D5BB-0EE3-4B63-A187-33B1F93755E7}"/>
              </a:ext>
            </a:extLst>
          </p:cNvPr>
          <p:cNvSpPr txBox="1">
            <a:spLocks/>
          </p:cNvSpPr>
          <p:nvPr/>
        </p:nvSpPr>
        <p:spPr>
          <a:xfrm>
            <a:off x="9106315" y="2605088"/>
            <a:ext cx="2402306"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Review</a:t>
            </a:r>
          </a:p>
        </p:txBody>
      </p:sp>
      <p:sp>
        <p:nvSpPr>
          <p:cNvPr id="10" name="Content Placeholder 5">
            <a:extLst>
              <a:ext uri="{FF2B5EF4-FFF2-40B4-BE49-F238E27FC236}">
                <a16:creationId xmlns:a16="http://schemas.microsoft.com/office/drawing/2014/main" id="{AC4C961F-D17E-488B-8AEB-CD9636771C7D}"/>
              </a:ext>
            </a:extLst>
          </p:cNvPr>
          <p:cNvSpPr txBox="1">
            <a:spLocks/>
          </p:cNvSpPr>
          <p:nvPr/>
        </p:nvSpPr>
        <p:spPr>
          <a:xfrm>
            <a:off x="9106315" y="3429000"/>
            <a:ext cx="2402306" cy="2415172"/>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Review preventative strategies</a:t>
            </a:r>
          </a:p>
        </p:txBody>
      </p:sp>
    </p:spTree>
    <p:extLst>
      <p:ext uri="{BB962C8B-B14F-4D97-AF65-F5344CB8AC3E}">
        <p14:creationId xmlns:p14="http://schemas.microsoft.com/office/powerpoint/2010/main" val="175222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E685-FB71-4778-800B-EB791CFEDCAE}"/>
              </a:ext>
            </a:extLst>
          </p:cNvPr>
          <p:cNvSpPr>
            <a:spLocks noGrp="1"/>
          </p:cNvSpPr>
          <p:nvPr>
            <p:ph type="title"/>
          </p:nvPr>
        </p:nvSpPr>
        <p:spPr/>
        <p:txBody>
          <a:bodyPr/>
          <a:lstStyle/>
          <a:p>
            <a:r>
              <a:rPr lang="en-US" dirty="0"/>
              <a:t>What is Discrimination?</a:t>
            </a:r>
          </a:p>
        </p:txBody>
      </p:sp>
      <p:sp>
        <p:nvSpPr>
          <p:cNvPr id="3" name="Content Placeholder 2">
            <a:extLst>
              <a:ext uri="{FF2B5EF4-FFF2-40B4-BE49-F238E27FC236}">
                <a16:creationId xmlns:a16="http://schemas.microsoft.com/office/drawing/2014/main" id="{D26D4F16-C860-4C40-94A4-9665327E9B48}"/>
              </a:ext>
            </a:extLst>
          </p:cNvPr>
          <p:cNvSpPr>
            <a:spLocks noGrp="1"/>
          </p:cNvSpPr>
          <p:nvPr>
            <p:ph idx="1"/>
          </p:nvPr>
        </p:nvSpPr>
        <p:spPr/>
        <p:txBody>
          <a:bodyPr anchor="ctr"/>
          <a:lstStyle/>
          <a:p>
            <a:pPr marL="0" indent="0" algn="ctr">
              <a:buNone/>
            </a:pPr>
            <a:r>
              <a:rPr lang="en-US" dirty="0">
                <a:solidFill>
                  <a:srgbClr val="1B1B1B"/>
                </a:solidFill>
                <a:latin typeface="Source Sans Pro Web"/>
              </a:rPr>
              <a:t>To t</a:t>
            </a:r>
            <a:r>
              <a:rPr lang="en-US" b="0" i="0" dirty="0">
                <a:solidFill>
                  <a:srgbClr val="1B1B1B"/>
                </a:solidFill>
                <a:effectLst/>
                <a:latin typeface="Source Sans Pro Web"/>
              </a:rPr>
              <a:t>reat that person differently, or less favorably, for some reason. Discrimination can occur while you are at school, at work, or in a public place, such as a mall or subway station. You can be discriminated against by school friends, teachers, coaches, co-workers, managers, or business owners.</a:t>
            </a:r>
            <a:endParaRPr lang="en-US" dirty="0"/>
          </a:p>
        </p:txBody>
      </p:sp>
      <p:sp>
        <p:nvSpPr>
          <p:cNvPr id="4" name="TextBox 3">
            <a:extLst>
              <a:ext uri="{FF2B5EF4-FFF2-40B4-BE49-F238E27FC236}">
                <a16:creationId xmlns:a16="http://schemas.microsoft.com/office/drawing/2014/main" id="{5D9914ED-24CA-410B-9DDD-90371A16AD7E}"/>
              </a:ext>
            </a:extLst>
          </p:cNvPr>
          <p:cNvSpPr txBox="1"/>
          <p:nvPr/>
        </p:nvSpPr>
        <p:spPr>
          <a:xfrm>
            <a:off x="3049003" y="5988748"/>
            <a:ext cx="6093994" cy="369332"/>
          </a:xfrm>
          <a:prstGeom prst="rect">
            <a:avLst/>
          </a:prstGeom>
          <a:noFill/>
        </p:spPr>
        <p:txBody>
          <a:bodyPr wrap="square">
            <a:spAutoFit/>
          </a:bodyPr>
          <a:lstStyle/>
          <a:p>
            <a:pPr algn="ctr"/>
            <a:r>
              <a:rPr lang="en-US" dirty="0"/>
              <a:t>U.S. Equal Employment Opportunity Commission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90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E685-FB71-4778-800B-EB791CFEDCAE}"/>
              </a:ext>
            </a:extLst>
          </p:cNvPr>
          <p:cNvSpPr>
            <a:spLocks noGrp="1"/>
          </p:cNvSpPr>
          <p:nvPr>
            <p:ph type="title"/>
          </p:nvPr>
        </p:nvSpPr>
        <p:spPr/>
        <p:txBody>
          <a:bodyPr/>
          <a:lstStyle/>
          <a:p>
            <a:r>
              <a:rPr lang="en-US" dirty="0"/>
              <a:t>What is Racial Discrimination?</a:t>
            </a:r>
          </a:p>
        </p:txBody>
      </p:sp>
      <p:sp>
        <p:nvSpPr>
          <p:cNvPr id="3" name="Content Placeholder 2">
            <a:extLst>
              <a:ext uri="{FF2B5EF4-FFF2-40B4-BE49-F238E27FC236}">
                <a16:creationId xmlns:a16="http://schemas.microsoft.com/office/drawing/2014/main" id="{D26D4F16-C860-4C40-94A4-9665327E9B48}"/>
              </a:ext>
            </a:extLst>
          </p:cNvPr>
          <p:cNvSpPr>
            <a:spLocks noGrp="1"/>
          </p:cNvSpPr>
          <p:nvPr>
            <p:ph idx="1"/>
          </p:nvPr>
        </p:nvSpPr>
        <p:spPr/>
        <p:txBody>
          <a:bodyPr anchor="ctr"/>
          <a:lstStyle/>
          <a:p>
            <a:pPr marL="0" indent="0" algn="ctr">
              <a:buNone/>
            </a:pPr>
            <a:r>
              <a:rPr lang="en-US" b="0" i="0" dirty="0">
                <a:solidFill>
                  <a:srgbClr val="1B1B1B"/>
                </a:solidFill>
                <a:effectLst/>
                <a:latin typeface="Source Sans Pro Web"/>
              </a:rPr>
              <a:t>Race discrimination involves treating someone (an applicant or employee) unfavorably because he/she is of a certain race or because of personal characteristics associated with race (such as hair texture, skin color, or certain facial features).</a:t>
            </a:r>
            <a:endParaRPr lang="en-US" dirty="0"/>
          </a:p>
        </p:txBody>
      </p:sp>
      <p:sp>
        <p:nvSpPr>
          <p:cNvPr id="4" name="TextBox 3">
            <a:extLst>
              <a:ext uri="{FF2B5EF4-FFF2-40B4-BE49-F238E27FC236}">
                <a16:creationId xmlns:a16="http://schemas.microsoft.com/office/drawing/2014/main" id="{5D9914ED-24CA-410B-9DDD-90371A16AD7E}"/>
              </a:ext>
            </a:extLst>
          </p:cNvPr>
          <p:cNvSpPr txBox="1"/>
          <p:nvPr/>
        </p:nvSpPr>
        <p:spPr>
          <a:xfrm>
            <a:off x="3049003" y="5988748"/>
            <a:ext cx="6093994" cy="369332"/>
          </a:xfrm>
          <a:prstGeom prst="rect">
            <a:avLst/>
          </a:prstGeom>
          <a:noFill/>
        </p:spPr>
        <p:txBody>
          <a:bodyPr wrap="square">
            <a:spAutoFit/>
          </a:bodyPr>
          <a:lstStyle/>
          <a:p>
            <a:pPr algn="ctr"/>
            <a:r>
              <a:rPr lang="en-US" dirty="0"/>
              <a:t>U.S. Equal Employment Opportunity Commission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24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EEE8-1C99-4D08-BBCD-71C989D7417C}"/>
              </a:ext>
            </a:extLst>
          </p:cNvPr>
          <p:cNvSpPr>
            <a:spLocks noGrp="1"/>
          </p:cNvSpPr>
          <p:nvPr>
            <p:ph type="title"/>
          </p:nvPr>
        </p:nvSpPr>
        <p:spPr/>
        <p:txBody>
          <a:bodyPr/>
          <a:lstStyle/>
          <a:p>
            <a:r>
              <a:rPr lang="en-US" dirty="0"/>
              <a:t>Racial Discrimination</a:t>
            </a:r>
          </a:p>
        </p:txBody>
      </p:sp>
      <p:sp>
        <p:nvSpPr>
          <p:cNvPr id="3" name="Content Placeholder 2">
            <a:extLst>
              <a:ext uri="{FF2B5EF4-FFF2-40B4-BE49-F238E27FC236}">
                <a16:creationId xmlns:a16="http://schemas.microsoft.com/office/drawing/2014/main" id="{8C5AB1AC-C5D1-43C3-BD80-C1C486B68053}"/>
              </a:ext>
            </a:extLst>
          </p:cNvPr>
          <p:cNvSpPr>
            <a:spLocks noGrp="1"/>
          </p:cNvSpPr>
          <p:nvPr>
            <p:ph idx="1"/>
          </p:nvPr>
        </p:nvSpPr>
        <p:spPr/>
        <p:txBody>
          <a:bodyPr/>
          <a:lstStyle/>
          <a:p>
            <a:r>
              <a:rPr lang="en-US" dirty="0"/>
              <a:t>Racial discrimination can take any form; verbal, written, in person, or online</a:t>
            </a:r>
          </a:p>
          <a:p>
            <a:r>
              <a:rPr lang="en-US" dirty="0"/>
              <a:t>It can happen from supervisors to subordinates, subordinates to supervisors, or between peers</a:t>
            </a:r>
          </a:p>
          <a:p>
            <a:r>
              <a:rPr lang="en-US" dirty="0"/>
              <a:t>It is not always from the dominate race to the minority race</a:t>
            </a:r>
          </a:p>
          <a:p>
            <a:r>
              <a:rPr lang="en-US" dirty="0"/>
              <a:t>It can also occur within the race, though if it is based on complexion, it becomes color discrimination</a:t>
            </a:r>
          </a:p>
        </p:txBody>
      </p:sp>
    </p:spTree>
    <p:extLst>
      <p:ext uri="{BB962C8B-B14F-4D97-AF65-F5344CB8AC3E}">
        <p14:creationId xmlns:p14="http://schemas.microsoft.com/office/powerpoint/2010/main" val="404441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BE21-7B91-4AAB-9189-73EE5FD1BC91}"/>
              </a:ext>
            </a:extLst>
          </p:cNvPr>
          <p:cNvSpPr>
            <a:spLocks noGrp="1"/>
          </p:cNvSpPr>
          <p:nvPr>
            <p:ph type="title"/>
          </p:nvPr>
        </p:nvSpPr>
        <p:spPr/>
        <p:txBody>
          <a:bodyPr/>
          <a:lstStyle/>
          <a:p>
            <a:r>
              <a:rPr lang="en-US" dirty="0"/>
              <a:t>Other Types of Discrimination</a:t>
            </a:r>
          </a:p>
        </p:txBody>
      </p:sp>
      <p:sp>
        <p:nvSpPr>
          <p:cNvPr id="4" name="Content Placeholder 3">
            <a:extLst>
              <a:ext uri="{FF2B5EF4-FFF2-40B4-BE49-F238E27FC236}">
                <a16:creationId xmlns:a16="http://schemas.microsoft.com/office/drawing/2014/main" id="{E303CDD3-0962-4024-AD18-E12EBAAC8541}"/>
              </a:ext>
            </a:extLst>
          </p:cNvPr>
          <p:cNvSpPr>
            <a:spLocks noGrp="1"/>
          </p:cNvSpPr>
          <p:nvPr>
            <p:ph idx="1"/>
          </p:nvPr>
        </p:nvSpPr>
        <p:spPr/>
        <p:txBody>
          <a:bodyPr>
            <a:normAutofit/>
          </a:bodyPr>
          <a:lstStyle/>
          <a:p>
            <a:r>
              <a:rPr lang="en-US" dirty="0">
                <a:latin typeface="Arial"/>
                <a:cs typeface="Arial"/>
              </a:rPr>
              <a:t>Color (complexion; lightness/ darkness)</a:t>
            </a:r>
          </a:p>
          <a:p>
            <a:r>
              <a:rPr lang="en-US" dirty="0"/>
              <a:t>Religion</a:t>
            </a:r>
          </a:p>
          <a:p>
            <a:r>
              <a:rPr lang="en-US" dirty="0"/>
              <a:t>Sex (including pregnancy, gender identity, and sexual orientation)</a:t>
            </a:r>
          </a:p>
          <a:p>
            <a:r>
              <a:rPr lang="en-US" dirty="0"/>
              <a:t>National origin</a:t>
            </a:r>
          </a:p>
          <a:p>
            <a:r>
              <a:rPr lang="en-US" dirty="0"/>
              <a:t>Disability</a:t>
            </a:r>
          </a:p>
          <a:p>
            <a:r>
              <a:rPr lang="en-US" dirty="0"/>
              <a:t>Age (age 40 or older)</a:t>
            </a:r>
          </a:p>
          <a:p>
            <a:r>
              <a:rPr lang="en-US" dirty="0"/>
              <a:t>Genetic information</a:t>
            </a:r>
          </a:p>
        </p:txBody>
      </p:sp>
    </p:spTree>
    <p:extLst>
      <p:ext uri="{BB962C8B-B14F-4D97-AF65-F5344CB8AC3E}">
        <p14:creationId xmlns:p14="http://schemas.microsoft.com/office/powerpoint/2010/main" val="257807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1879-2AEA-438B-939A-7F8E68A0449B}"/>
              </a:ext>
            </a:extLst>
          </p:cNvPr>
          <p:cNvSpPr>
            <a:spLocks noGrp="1"/>
          </p:cNvSpPr>
          <p:nvPr>
            <p:ph type="title"/>
          </p:nvPr>
        </p:nvSpPr>
        <p:spPr/>
        <p:txBody>
          <a:bodyPr/>
          <a:lstStyle/>
          <a:p>
            <a:r>
              <a:rPr lang="en-US" dirty="0"/>
              <a:t>Risk Factors Leading to Racial Discrimination</a:t>
            </a:r>
          </a:p>
        </p:txBody>
      </p:sp>
      <p:sp>
        <p:nvSpPr>
          <p:cNvPr id="7" name="Rectangle 6">
            <a:extLst>
              <a:ext uri="{FF2B5EF4-FFF2-40B4-BE49-F238E27FC236}">
                <a16:creationId xmlns:a16="http://schemas.microsoft.com/office/drawing/2014/main" id="{A33F5AB8-A2A0-B6EA-7BFC-15CD6770DFDB}"/>
              </a:ext>
            </a:extLst>
          </p:cNvPr>
          <p:cNvSpPr/>
          <p:nvPr/>
        </p:nvSpPr>
        <p:spPr>
          <a:xfrm>
            <a:off x="1145870" y="3211413"/>
            <a:ext cx="2709333" cy="177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cs typeface="Arial"/>
              </a:rPr>
              <a:t>Socialization</a:t>
            </a:r>
            <a:endParaRPr lang="en-US" sz="3200" dirty="0" err="1"/>
          </a:p>
        </p:txBody>
      </p:sp>
      <p:sp>
        <p:nvSpPr>
          <p:cNvPr id="8" name="Rectangle 7">
            <a:extLst>
              <a:ext uri="{FF2B5EF4-FFF2-40B4-BE49-F238E27FC236}">
                <a16:creationId xmlns:a16="http://schemas.microsoft.com/office/drawing/2014/main" id="{177E9EE5-B114-79CA-FC1E-EBDC46B7739E}"/>
              </a:ext>
            </a:extLst>
          </p:cNvPr>
          <p:cNvSpPr/>
          <p:nvPr/>
        </p:nvSpPr>
        <p:spPr>
          <a:xfrm>
            <a:off x="4574870" y="3211413"/>
            <a:ext cx="2709333" cy="177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cs typeface="Arial"/>
              </a:rPr>
              <a:t>Diversity without Inclusion</a:t>
            </a:r>
            <a:endParaRPr lang="en-US" sz="3200" dirty="0" err="1"/>
          </a:p>
        </p:txBody>
      </p:sp>
      <p:sp>
        <p:nvSpPr>
          <p:cNvPr id="9" name="Rectangle 8">
            <a:extLst>
              <a:ext uri="{FF2B5EF4-FFF2-40B4-BE49-F238E27FC236}">
                <a16:creationId xmlns:a16="http://schemas.microsoft.com/office/drawing/2014/main" id="{E51D0EFA-E404-7BD1-B9CA-D817E41DA0C8}"/>
              </a:ext>
            </a:extLst>
          </p:cNvPr>
          <p:cNvSpPr/>
          <p:nvPr/>
        </p:nvSpPr>
        <p:spPr>
          <a:xfrm>
            <a:off x="8067370" y="3211413"/>
            <a:ext cx="2709333" cy="177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cs typeface="Arial"/>
              </a:rPr>
              <a:t>Executive Control</a:t>
            </a:r>
            <a:endParaRPr lang="en-US" dirty="0"/>
          </a:p>
        </p:txBody>
      </p:sp>
    </p:spTree>
    <p:extLst>
      <p:ext uri="{BB962C8B-B14F-4D97-AF65-F5344CB8AC3E}">
        <p14:creationId xmlns:p14="http://schemas.microsoft.com/office/powerpoint/2010/main" val="86367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D6D5-49F3-4890-A530-B2D47E5CDD61}"/>
              </a:ext>
            </a:extLst>
          </p:cNvPr>
          <p:cNvSpPr>
            <a:spLocks noGrp="1"/>
          </p:cNvSpPr>
          <p:nvPr>
            <p:ph type="title"/>
          </p:nvPr>
        </p:nvSpPr>
        <p:spPr/>
        <p:txBody>
          <a:bodyPr/>
          <a:lstStyle/>
          <a:p>
            <a:r>
              <a:rPr lang="en-US" dirty="0"/>
              <a:t>Socialization</a:t>
            </a:r>
          </a:p>
        </p:txBody>
      </p:sp>
      <p:sp>
        <p:nvSpPr>
          <p:cNvPr id="3" name="Content Placeholder 2">
            <a:extLst>
              <a:ext uri="{FF2B5EF4-FFF2-40B4-BE49-F238E27FC236}">
                <a16:creationId xmlns:a16="http://schemas.microsoft.com/office/drawing/2014/main" id="{88E43BB1-6E10-460C-9344-B59A26A391D4}"/>
              </a:ext>
            </a:extLst>
          </p:cNvPr>
          <p:cNvSpPr>
            <a:spLocks noGrp="1"/>
          </p:cNvSpPr>
          <p:nvPr>
            <p:ph idx="1"/>
          </p:nvPr>
        </p:nvSpPr>
        <p:spPr>
          <a:xfrm>
            <a:off x="838200" y="1825625"/>
            <a:ext cx="10515600" cy="4713430"/>
          </a:xfrm>
        </p:spPr>
        <p:txBody>
          <a:bodyPr vert="horz" lIns="91440" tIns="45720" rIns="91440" bIns="45720" rtlCol="0" anchor="t">
            <a:normAutofit/>
          </a:bodyPr>
          <a:lstStyle/>
          <a:p>
            <a:r>
              <a:rPr lang="en-US" dirty="0"/>
              <a:t>Socialization shapes how we process information</a:t>
            </a:r>
          </a:p>
          <a:p>
            <a:r>
              <a:rPr lang="en-US" dirty="0"/>
              <a:t>How we are socialized is based on the environment we are in</a:t>
            </a:r>
          </a:p>
          <a:p>
            <a:r>
              <a:rPr lang="en-US" dirty="0"/>
              <a:t>Family and school are the biggest socializers</a:t>
            </a:r>
          </a:p>
          <a:p>
            <a:r>
              <a:rPr lang="en-US" dirty="0"/>
              <a:t>Rigorous work environments, where you are with the same group of people for extended periods of time, can also be a socializer</a:t>
            </a:r>
          </a:p>
          <a:p>
            <a:r>
              <a:rPr lang="en-US" dirty="0">
                <a:latin typeface="Arial"/>
                <a:cs typeface="Arial"/>
              </a:rPr>
              <a:t>This means that individuals within the unit may start thinking and acting similarly</a:t>
            </a:r>
          </a:p>
          <a:p>
            <a:r>
              <a:rPr lang="en-US" dirty="0">
                <a:latin typeface="Arial"/>
                <a:cs typeface="Arial"/>
              </a:rPr>
              <a:t>If leadership allows stereotyping, biases, or prejudices to occur, individuals will begin to believe they are acceptable</a:t>
            </a:r>
          </a:p>
        </p:txBody>
      </p:sp>
    </p:spTree>
    <p:extLst>
      <p:ext uri="{BB962C8B-B14F-4D97-AF65-F5344CB8AC3E}">
        <p14:creationId xmlns:p14="http://schemas.microsoft.com/office/powerpoint/2010/main" val="286877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17A8-EF35-4108-A4B9-25B20DA1C886}"/>
              </a:ext>
            </a:extLst>
          </p:cNvPr>
          <p:cNvSpPr>
            <a:spLocks noGrp="1"/>
          </p:cNvSpPr>
          <p:nvPr>
            <p:ph type="title"/>
          </p:nvPr>
        </p:nvSpPr>
        <p:spPr/>
        <p:txBody>
          <a:bodyPr/>
          <a:lstStyle/>
          <a:p>
            <a:r>
              <a:rPr lang="en-US" dirty="0"/>
              <a:t>Diversity without Inclusion</a:t>
            </a:r>
          </a:p>
        </p:txBody>
      </p:sp>
      <p:sp>
        <p:nvSpPr>
          <p:cNvPr id="3" name="Content Placeholder 2">
            <a:extLst>
              <a:ext uri="{FF2B5EF4-FFF2-40B4-BE49-F238E27FC236}">
                <a16:creationId xmlns:a16="http://schemas.microsoft.com/office/drawing/2014/main" id="{2AB80DFC-5879-459F-AB7C-50AF2697400A}"/>
              </a:ext>
            </a:extLst>
          </p:cNvPr>
          <p:cNvSpPr>
            <a:spLocks noGrp="1"/>
          </p:cNvSpPr>
          <p:nvPr>
            <p:ph idx="1"/>
          </p:nvPr>
        </p:nvSpPr>
        <p:spPr>
          <a:xfrm>
            <a:off x="838200" y="1825625"/>
            <a:ext cx="10515600" cy="4382670"/>
          </a:xfrm>
        </p:spPr>
        <p:txBody>
          <a:bodyPr/>
          <a:lstStyle/>
          <a:p>
            <a:r>
              <a:rPr lang="en-US" dirty="0"/>
              <a:t>Inclusive environments are those everyone feels safe, respected, valued, and that their voices are heard</a:t>
            </a:r>
          </a:p>
          <a:p>
            <a:r>
              <a:rPr lang="en-US" dirty="0"/>
              <a:t>Inclusion takes work, it will not happen simply because diversity is increased</a:t>
            </a:r>
          </a:p>
          <a:p>
            <a:r>
              <a:rPr lang="en-US" dirty="0"/>
              <a:t>Diverse but non-inclusive environments may lead to stereotypes, biases, and prejudices because uniqueness is not valued</a:t>
            </a:r>
          </a:p>
          <a:p>
            <a:r>
              <a:rPr lang="en-US" dirty="0"/>
              <a:t>Studies have shown that employees who perceive higher levels of inclusion are more positive toward diversity and report lower levels of discrimination</a:t>
            </a:r>
          </a:p>
        </p:txBody>
      </p:sp>
    </p:spTree>
    <p:extLst>
      <p:ext uri="{BB962C8B-B14F-4D97-AF65-F5344CB8AC3E}">
        <p14:creationId xmlns:p14="http://schemas.microsoft.com/office/powerpoint/2010/main" val="2581326778"/>
      </p:ext>
    </p:extLst>
  </p:cSld>
  <p:clrMapOvr>
    <a:masterClrMapping/>
  </p:clrMapOvr>
</p:sld>
</file>

<file path=ppt/theme/theme1.xml><?xml version="1.0" encoding="utf-8"?>
<a:theme xmlns:a="http://schemas.openxmlformats.org/drawingml/2006/main" name="Prevention Blue">
  <a:themeElements>
    <a:clrScheme name="Prevention Blues">
      <a:dk1>
        <a:sysClr val="windowText" lastClr="000000"/>
      </a:dk1>
      <a:lt1>
        <a:sysClr val="window" lastClr="FFFFFF"/>
      </a:lt1>
      <a:dk2>
        <a:srgbClr val="44546A"/>
      </a:dk2>
      <a:lt2>
        <a:srgbClr val="E7E6E6"/>
      </a:lt2>
      <a:accent1>
        <a:srgbClr val="0E2841"/>
      </a:accent1>
      <a:accent2>
        <a:srgbClr val="156082"/>
      </a:accent2>
      <a:accent3>
        <a:srgbClr val="D1D6DC"/>
      </a:accent3>
      <a:accent4>
        <a:srgbClr val="E6E9EC"/>
      </a:accent4>
      <a:accent5>
        <a:srgbClr val="0E2841"/>
      </a:accent5>
      <a:accent6>
        <a:srgbClr val="156082"/>
      </a:accent6>
      <a:hlink>
        <a:srgbClr val="0E2841"/>
      </a:hlink>
      <a:folHlink>
        <a:srgbClr val="1560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vention Blue" id="{80B29E8E-B079-4113-B5E3-BF52EC01EACA}" vid="{E03A0BA6-8288-4CE5-85CD-2C313004E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5F00F8400A2A4EB9E65BF965ABAC69" ma:contentTypeVersion="11" ma:contentTypeDescription="Create a new document." ma:contentTypeScope="" ma:versionID="7e151c016cf6065d2dcbac049da86880">
  <xsd:schema xmlns:xsd="http://www.w3.org/2001/XMLSchema" xmlns:xs="http://www.w3.org/2001/XMLSchema" xmlns:p="http://schemas.microsoft.com/office/2006/metadata/properties" xmlns:ns2="3ba0d557-7b4b-437d-b149-953a64858e43" xmlns:ns3="a01e7422-43d3-4ea1-bfe9-635ea8fbb099" targetNamespace="http://schemas.microsoft.com/office/2006/metadata/properties" ma:root="true" ma:fieldsID="bf7656b0e7708d1d95c36213a08a66b3" ns2:_="" ns3:_="">
    <xsd:import namespace="3ba0d557-7b4b-437d-b149-953a64858e43"/>
    <xsd:import namespace="a01e7422-43d3-4ea1-bfe9-635ea8fbb0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0d557-7b4b-437d-b149-953a64858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e76ba0-9e36-402d-b87b-7fd35a46bce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1e7422-43d3-4ea1-bfe9-635ea8fbb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0e3138-6ba0-400d-a5ac-c26572c65b4c}" ma:internalName="TaxCatchAll" ma:showField="CatchAllData" ma:web="a01e7422-43d3-4ea1-bfe9-635ea8fbb0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a0d557-7b4b-437d-b149-953a64858e43">
      <Terms xmlns="http://schemas.microsoft.com/office/infopath/2007/PartnerControls"/>
    </lcf76f155ced4ddcb4097134ff3c332f>
    <TaxCatchAll xmlns="a01e7422-43d3-4ea1-bfe9-635ea8fbb099" xsi:nil="true"/>
  </documentManagement>
</p:properties>
</file>

<file path=customXml/itemProps1.xml><?xml version="1.0" encoding="utf-8"?>
<ds:datastoreItem xmlns:ds="http://schemas.openxmlformats.org/officeDocument/2006/customXml" ds:itemID="{050DEF34-1479-4067-A337-F89CBA7078ED}">
  <ds:schemaRefs>
    <ds:schemaRef ds:uri="http://schemas.microsoft.com/sharepoint/v3/contenttype/forms"/>
  </ds:schemaRefs>
</ds:datastoreItem>
</file>

<file path=customXml/itemProps2.xml><?xml version="1.0" encoding="utf-8"?>
<ds:datastoreItem xmlns:ds="http://schemas.openxmlformats.org/officeDocument/2006/customXml" ds:itemID="{F7621062-0195-480F-AFF6-306BC9733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a0d557-7b4b-437d-b149-953a64858e43"/>
    <ds:schemaRef ds:uri="a01e7422-43d3-4ea1-bfe9-635ea8fbb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597257-C6AD-42BB-BA60-0132F2095DFC}">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 ds:uri="http://purl.org/dc/elements/1.1/"/>
    <ds:schemaRef ds:uri="http://schemas.openxmlformats.org/package/2006/metadata/core-properties"/>
    <ds:schemaRef ds:uri="a01e7422-43d3-4ea1-bfe9-635ea8fbb099"/>
    <ds:schemaRef ds:uri="3ba0d557-7b4b-437d-b149-953a64858e43"/>
  </ds:schemaRefs>
</ds:datastoreItem>
</file>

<file path=docProps/app.xml><?xml version="1.0" encoding="utf-8"?>
<Properties xmlns="http://schemas.openxmlformats.org/officeDocument/2006/extended-properties" xmlns:vt="http://schemas.openxmlformats.org/officeDocument/2006/docPropsVTypes">
  <Template>Prevention Blue</Template>
  <TotalTime>97</TotalTime>
  <Words>1821</Words>
  <Application>Microsoft Office PowerPoint</Application>
  <PresentationFormat>Widescreen</PresentationFormat>
  <Paragraphs>149</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Source Sans Pro Web</vt:lpstr>
      <vt:lpstr>Times New Roman</vt:lpstr>
      <vt:lpstr>Prevention Blue</vt:lpstr>
      <vt:lpstr>Understanding Racial Discrimination</vt:lpstr>
      <vt:lpstr>Objectives</vt:lpstr>
      <vt:lpstr>What is Discrimination?</vt:lpstr>
      <vt:lpstr>What is Racial Discrimination?</vt:lpstr>
      <vt:lpstr>Racial Discrimination</vt:lpstr>
      <vt:lpstr>Other Types of Discrimination</vt:lpstr>
      <vt:lpstr>Risk Factors Leading to Racial Discrimination</vt:lpstr>
      <vt:lpstr>Socialization</vt:lpstr>
      <vt:lpstr>Diversity without Inclusion</vt:lpstr>
      <vt:lpstr>Executive Control</vt:lpstr>
      <vt:lpstr>Impacts of Racial Discrimination</vt:lpstr>
      <vt:lpstr>Protective Factors</vt:lpstr>
      <vt:lpstr>Strategies to Prevent Reprisal</vt:lpstr>
      <vt:lpstr>Primary Prevention Strategies</vt:lpstr>
      <vt:lpstr>Secondary Prevention Strategies</vt:lpstr>
      <vt:lpstr>Tertiary Prevention Strategies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Racial Discrimination</dc:title>
  <dc:creator>Kimberly Lester</dc:creator>
  <cp:keywords>Racial Discrimination, Race EEO</cp:keywords>
  <cp:lastModifiedBy>STEINKE, JAY C CIV DHRA DEOMI/R&amp;D</cp:lastModifiedBy>
  <cp:revision>110</cp:revision>
  <dcterms:created xsi:type="dcterms:W3CDTF">2024-06-14T19:37:36Z</dcterms:created>
  <dcterms:modified xsi:type="dcterms:W3CDTF">2024-09-18T20:47:07Z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0x010100C25F00F8400A2A4EB9E65BF965ABAC69</vt:lpwstr>
  </property>
  <property fmtid="{D5CDD505-2E9C-101B-9397-08002B2CF9AE}" pid="3" name="MediaServiceImageTags">
    <vt:lpwstr/>
  </property>
</Properties>
</file>